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310" r:id="rId4"/>
    <p:sldId id="323" r:id="rId5"/>
    <p:sldId id="338" r:id="rId6"/>
    <p:sldId id="339" r:id="rId7"/>
    <p:sldId id="297" r:id="rId8"/>
    <p:sldId id="337" r:id="rId9"/>
    <p:sldId id="286" r:id="rId10"/>
    <p:sldId id="340" r:id="rId11"/>
    <p:sldId id="307" r:id="rId12"/>
    <p:sldId id="324" r:id="rId13"/>
    <p:sldId id="311" r:id="rId14"/>
    <p:sldId id="326" r:id="rId15"/>
    <p:sldId id="327" r:id="rId16"/>
    <p:sldId id="341" r:id="rId17"/>
    <p:sldId id="342" r:id="rId18"/>
    <p:sldId id="343" r:id="rId19"/>
    <p:sldId id="332" r:id="rId20"/>
    <p:sldId id="344" r:id="rId21"/>
    <p:sldId id="345" r:id="rId22"/>
    <p:sldId id="336" r:id="rId23"/>
    <p:sldId id="303" r:id="rId24"/>
    <p:sldId id="319" r:id="rId25"/>
    <p:sldId id="305" r:id="rId26"/>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000"/>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BDBED569-4797-4DF1-A0F4-6AAB3CD982D8}" styleName="淺色樣式 3 - 輔色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689" autoAdjust="0"/>
  </p:normalViewPr>
  <p:slideViewPr>
    <p:cSldViewPr snapToGrid="0" showGuides="1">
      <p:cViewPr varScale="1">
        <p:scale>
          <a:sx n="80" d="100"/>
          <a:sy n="80" d="100"/>
        </p:scale>
        <p:origin x="682" y="48"/>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30544B-5B37-4390-9AB5-E1B3B7FC9E0B}" type="datetimeFigureOut">
              <a:rPr lang="zh-TW" altLang="en-US" smtClean="0"/>
              <a:t>2021/5/6</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F395E3-8701-43A7-BF4D-E26252A697FA}" type="slidenum">
              <a:rPr lang="zh-TW" altLang="en-US" smtClean="0"/>
              <a:t>‹#›</a:t>
            </a:fld>
            <a:endParaRPr lang="zh-TW" altLang="en-US"/>
          </a:p>
        </p:txBody>
      </p:sp>
    </p:spTree>
    <p:extLst>
      <p:ext uri="{BB962C8B-B14F-4D97-AF65-F5344CB8AC3E}">
        <p14:creationId xmlns:p14="http://schemas.microsoft.com/office/powerpoint/2010/main" val="2425647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a:t>
            </a:fld>
            <a:endParaRPr lang="zh-TW" altLang="en-US"/>
          </a:p>
        </p:txBody>
      </p:sp>
    </p:spTree>
    <p:extLst>
      <p:ext uri="{BB962C8B-B14F-4D97-AF65-F5344CB8AC3E}">
        <p14:creationId xmlns:p14="http://schemas.microsoft.com/office/powerpoint/2010/main" val="16513568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smtClean="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11</a:t>
            </a:fld>
            <a:endParaRPr lang="zh-TW" altLang="en-US"/>
          </a:p>
        </p:txBody>
      </p:sp>
    </p:spTree>
    <p:extLst>
      <p:ext uri="{BB962C8B-B14F-4D97-AF65-F5344CB8AC3E}">
        <p14:creationId xmlns:p14="http://schemas.microsoft.com/office/powerpoint/2010/main" val="38351992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smtClean="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12</a:t>
            </a:fld>
            <a:endParaRPr lang="zh-TW" altLang="en-US"/>
          </a:p>
        </p:txBody>
      </p:sp>
    </p:spTree>
    <p:extLst>
      <p:ext uri="{BB962C8B-B14F-4D97-AF65-F5344CB8AC3E}">
        <p14:creationId xmlns:p14="http://schemas.microsoft.com/office/powerpoint/2010/main" val="34980761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13</a:t>
            </a:fld>
            <a:endParaRPr lang="zh-TW" altLang="en-US"/>
          </a:p>
        </p:txBody>
      </p:sp>
    </p:spTree>
    <p:extLst>
      <p:ext uri="{BB962C8B-B14F-4D97-AF65-F5344CB8AC3E}">
        <p14:creationId xmlns:p14="http://schemas.microsoft.com/office/powerpoint/2010/main" val="12658389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smtClean="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16</a:t>
            </a:fld>
            <a:endParaRPr lang="zh-TW" altLang="en-US"/>
          </a:p>
        </p:txBody>
      </p:sp>
    </p:spTree>
    <p:extLst>
      <p:ext uri="{BB962C8B-B14F-4D97-AF65-F5344CB8AC3E}">
        <p14:creationId xmlns:p14="http://schemas.microsoft.com/office/powerpoint/2010/main" val="12035965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20</a:t>
            </a:fld>
            <a:endParaRPr lang="zh-TW" altLang="en-US"/>
          </a:p>
        </p:txBody>
      </p:sp>
    </p:spTree>
    <p:extLst>
      <p:ext uri="{BB962C8B-B14F-4D97-AF65-F5344CB8AC3E}">
        <p14:creationId xmlns:p14="http://schemas.microsoft.com/office/powerpoint/2010/main" val="14935523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21</a:t>
            </a:fld>
            <a:endParaRPr lang="zh-TW" altLang="en-US"/>
          </a:p>
        </p:txBody>
      </p:sp>
    </p:spTree>
    <p:extLst>
      <p:ext uri="{BB962C8B-B14F-4D97-AF65-F5344CB8AC3E}">
        <p14:creationId xmlns:p14="http://schemas.microsoft.com/office/powerpoint/2010/main" val="4426423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22</a:t>
            </a:fld>
            <a:endParaRPr lang="zh-TW" altLang="en-US"/>
          </a:p>
        </p:txBody>
      </p:sp>
    </p:spTree>
    <p:extLst>
      <p:ext uri="{BB962C8B-B14F-4D97-AF65-F5344CB8AC3E}">
        <p14:creationId xmlns:p14="http://schemas.microsoft.com/office/powerpoint/2010/main" val="1925914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2</a:t>
            </a:fld>
            <a:endParaRPr lang="zh-TW" altLang="en-US"/>
          </a:p>
        </p:txBody>
      </p:sp>
    </p:spTree>
    <p:extLst>
      <p:ext uri="{BB962C8B-B14F-4D97-AF65-F5344CB8AC3E}">
        <p14:creationId xmlns:p14="http://schemas.microsoft.com/office/powerpoint/2010/main" val="16818044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3</a:t>
            </a:fld>
            <a:endParaRPr lang="zh-TW" altLang="en-US"/>
          </a:p>
        </p:txBody>
      </p:sp>
    </p:spTree>
    <p:extLst>
      <p:ext uri="{BB962C8B-B14F-4D97-AF65-F5344CB8AC3E}">
        <p14:creationId xmlns:p14="http://schemas.microsoft.com/office/powerpoint/2010/main" val="6003574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4</a:t>
            </a:fld>
            <a:endParaRPr lang="zh-TW" altLang="en-US"/>
          </a:p>
        </p:txBody>
      </p:sp>
    </p:spTree>
    <p:extLst>
      <p:ext uri="{BB962C8B-B14F-4D97-AF65-F5344CB8AC3E}">
        <p14:creationId xmlns:p14="http://schemas.microsoft.com/office/powerpoint/2010/main" val="21029602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5</a:t>
            </a:fld>
            <a:endParaRPr lang="zh-TW" altLang="en-US"/>
          </a:p>
        </p:txBody>
      </p:sp>
    </p:spTree>
    <p:extLst>
      <p:ext uri="{BB962C8B-B14F-4D97-AF65-F5344CB8AC3E}">
        <p14:creationId xmlns:p14="http://schemas.microsoft.com/office/powerpoint/2010/main" val="1432705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smtClean="0">
                <a:solidFill>
                  <a:schemeClr val="bg1">
                    <a:lumMod val="65000"/>
                  </a:schemeClr>
                </a:solidFill>
                <a:latin typeface="微軟正黑體" panose="020B0604030504040204" pitchFamily="34" charset="-120"/>
                <a:ea typeface="微軟正黑體" panose="020B0604030504040204" pitchFamily="34" charset="-120"/>
              </a:rPr>
              <a:t>為了讓嚮導驅動能夠在測試期間保持一致的駕駛風格，在研究之前進行了一整天的一系列測試運行。在這些測試過程中，一個測量縱向和橫向加速度和減速的加速度計向駕駛員提供反饋。</a:t>
            </a:r>
          </a:p>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6</a:t>
            </a:fld>
            <a:endParaRPr lang="zh-TW" altLang="en-US"/>
          </a:p>
        </p:txBody>
      </p:sp>
    </p:spTree>
    <p:extLst>
      <p:ext uri="{BB962C8B-B14F-4D97-AF65-F5344CB8AC3E}">
        <p14:creationId xmlns:p14="http://schemas.microsoft.com/office/powerpoint/2010/main" val="11846708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latin typeface="微軟正黑體" panose="020B0604030504040204" pitchFamily="34" charset="-120"/>
                <a:ea typeface="微軟正黑體" panose="020B0604030504040204" pitchFamily="34" charset="-120"/>
              </a:rPr>
              <a:t>環保駕駛風格</a:t>
            </a:r>
            <a:r>
              <a:rPr lang="en-US" altLang="zh-TW" dirty="0" smtClean="0">
                <a:latin typeface="微軟正黑體" panose="020B0604030504040204" pitchFamily="34" charset="-120"/>
                <a:ea typeface="微軟正黑體" panose="020B0604030504040204" pitchFamily="34" charset="-120"/>
              </a:rPr>
              <a:t>(</a:t>
            </a:r>
            <a:r>
              <a:rPr lang="en-US" altLang="zh-TW" dirty="0" err="1" smtClean="0">
                <a:latin typeface="微軟正黑體" panose="020B0604030504040204" pitchFamily="34" charset="-120"/>
                <a:ea typeface="微軟正黑體" panose="020B0604030504040204" pitchFamily="34" charset="-120"/>
              </a:rPr>
              <a:t>Barkenbus</a:t>
            </a:r>
            <a:r>
              <a:rPr lang="en-US" altLang="zh-TW" dirty="0" smtClean="0">
                <a:latin typeface="微軟正黑體" panose="020B0604030504040204" pitchFamily="34" charset="-120"/>
                <a:ea typeface="微軟正黑體" panose="020B0604030504040204" pitchFamily="34" charset="-120"/>
              </a:rPr>
              <a:t>, 2010)</a:t>
            </a:r>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7</a:t>
            </a:fld>
            <a:endParaRPr lang="zh-TW" altLang="en-US"/>
          </a:p>
        </p:txBody>
      </p:sp>
    </p:spTree>
    <p:extLst>
      <p:ext uri="{BB962C8B-B14F-4D97-AF65-F5344CB8AC3E}">
        <p14:creationId xmlns:p14="http://schemas.microsoft.com/office/powerpoint/2010/main" val="10471637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smtClean="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9</a:t>
            </a:fld>
            <a:endParaRPr lang="zh-TW" altLang="en-US"/>
          </a:p>
        </p:txBody>
      </p:sp>
    </p:spTree>
    <p:extLst>
      <p:ext uri="{BB962C8B-B14F-4D97-AF65-F5344CB8AC3E}">
        <p14:creationId xmlns:p14="http://schemas.microsoft.com/office/powerpoint/2010/main" val="23738962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smtClean="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10</a:t>
            </a:fld>
            <a:endParaRPr lang="zh-TW" altLang="en-US"/>
          </a:p>
        </p:txBody>
      </p:sp>
    </p:spTree>
    <p:extLst>
      <p:ext uri="{BB962C8B-B14F-4D97-AF65-F5344CB8AC3E}">
        <p14:creationId xmlns:p14="http://schemas.microsoft.com/office/powerpoint/2010/main" val="16444572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67A3A519-8A52-4BDD-9211-1C8A58154E68}" type="datetime1">
              <a:rPr lang="zh-TW" altLang="en-US" smtClean="0"/>
              <a:t>2021/5/6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743469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F9349DA1-5841-4617-9937-B37F95958C5D}" type="datetime1">
              <a:rPr lang="zh-TW" altLang="en-US" smtClean="0"/>
              <a:t>2021/5/6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2357725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7A8E3B5-8749-4012-B107-7C3C6A8BFAB4}" type="datetime1">
              <a:rPr lang="zh-TW" altLang="en-US" smtClean="0"/>
              <a:t>2021/5/6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919901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CFF7494-9D27-49D6-9351-67B65D29E31D}" type="datetime1">
              <a:rPr lang="zh-TW" altLang="en-US" smtClean="0"/>
              <a:t>2021/5/6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308713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D0D1E7D5-0976-4796-9765-58105D376875}" type="datetime1">
              <a:rPr lang="zh-TW" altLang="en-US" smtClean="0"/>
              <a:t>2021/5/6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189816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16DE8285-DCD1-4876-AAE7-3BD57981D6D5}" type="datetime1">
              <a:rPr lang="zh-TW" altLang="en-US" smtClean="0"/>
              <a:t>2021/5/6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159891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29E1D2D1-AF21-4212-8A69-8758931022CC}" type="datetime1">
              <a:rPr lang="zh-TW" altLang="en-US" smtClean="0"/>
              <a:t>2021/5/6</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67447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FCC5EB76-F1B5-49C4-8E51-AFF1AAFCC4AF}" type="datetime1">
              <a:rPr lang="zh-TW" altLang="en-US" smtClean="0"/>
              <a:t>2021/5/6</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1387032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C7BB382C-97CE-4A72-AC42-25D7B4704D47}" type="datetime1">
              <a:rPr lang="zh-TW" altLang="en-US" smtClean="0"/>
              <a:t>2021/5/6</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1484967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CF429AE0-5A57-44D9-B3EE-4EBE583EDB38}" type="datetime1">
              <a:rPr lang="zh-TW" altLang="en-US" smtClean="0"/>
              <a:t>2021/5/6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273045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044B9DE8-5D67-4396-BF3F-11F17130E7B9}" type="datetime1">
              <a:rPr lang="zh-TW" altLang="en-US" smtClean="0"/>
              <a:t>2021/5/6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378395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F964E6-7141-459D-BBC2-C54153996826}" type="datetime1">
              <a:rPr lang="zh-TW" altLang="en-US" smtClean="0"/>
              <a:t>2021/5/6</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2212993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標題 1"/>
          <p:cNvSpPr>
            <a:spLocks noGrp="1"/>
          </p:cNvSpPr>
          <p:nvPr>
            <p:ph type="ctrTitle"/>
          </p:nvPr>
        </p:nvSpPr>
        <p:spPr>
          <a:xfrm>
            <a:off x="435204" y="714438"/>
            <a:ext cx="11321592" cy="2714562"/>
          </a:xfrm>
          <a:solidFill>
            <a:schemeClr val="bg1"/>
          </a:solidFill>
          <a:ln w="57150">
            <a:solidFill>
              <a:srgbClr val="FFC000"/>
            </a:solidFill>
          </a:ln>
        </p:spPr>
        <p:txBody>
          <a:bodyPr>
            <a:normAutofit/>
          </a:bodyPr>
          <a:lstStyle/>
          <a:p>
            <a:pPr>
              <a:lnSpc>
                <a:spcPct val="130000"/>
              </a:lnSpc>
            </a:pPr>
            <a:r>
              <a:rPr lang="zh-TW" altLang="en-US" sz="4400" b="1" dirty="0">
                <a:latin typeface="微軟正黑體" panose="020B0604030504040204" pitchFamily="34" charset="-120"/>
                <a:ea typeface="微軟正黑體" panose="020B0604030504040204" pitchFamily="34" charset="-120"/>
              </a:rPr>
              <a:t>探索自動</a:t>
            </a:r>
            <a:r>
              <a:rPr lang="zh-TW" altLang="en-US" sz="4400" b="1" dirty="0" smtClean="0">
                <a:latin typeface="微軟正黑體" panose="020B0604030504040204" pitchFamily="34" charset="-120"/>
                <a:ea typeface="微軟正黑體" panose="020B0604030504040204" pitchFamily="34" charset="-120"/>
              </a:rPr>
              <a:t>駕駛</a:t>
            </a:r>
            <a:r>
              <a:rPr lang="zh-TW" altLang="en-US" sz="4400" b="1" dirty="0">
                <a:latin typeface="微軟正黑體" panose="020B0604030504040204" pitchFamily="34" charset="-120"/>
                <a:ea typeface="微軟正黑體" panose="020B0604030504040204" pitchFamily="34" charset="-120"/>
              </a:rPr>
              <a:t>風格</a:t>
            </a:r>
            <a:r>
              <a:rPr lang="zh-TW" altLang="en-US" sz="4400" b="1" dirty="0" smtClean="0">
                <a:latin typeface="微軟正黑體" panose="020B0604030504040204" pitchFamily="34" charset="-120"/>
                <a:ea typeface="微軟正黑體" panose="020B0604030504040204" pitchFamily="34" charset="-120"/>
              </a:rPr>
              <a:t>作為</a:t>
            </a:r>
            <a:r>
              <a:rPr lang="zh-TW" altLang="en-US" sz="4400" b="1" dirty="0">
                <a:latin typeface="微軟正黑體" panose="020B0604030504040204" pitchFamily="34" charset="-120"/>
                <a:ea typeface="微軟正黑體" panose="020B0604030504040204" pitchFamily="34" charset="-120"/>
              </a:rPr>
              <a:t>信任信息的</a:t>
            </a:r>
            <a:r>
              <a:rPr lang="zh-TW" altLang="en-US" sz="4400" b="1" dirty="0" smtClean="0">
                <a:latin typeface="微軟正黑體" panose="020B0604030504040204" pitchFamily="34" charset="-120"/>
                <a:ea typeface="微軟正黑體" panose="020B0604030504040204" pitchFamily="34" charset="-120"/>
              </a:rPr>
              <a:t>來源</a:t>
            </a:r>
            <a:r>
              <a:rPr lang="en-US" altLang="zh-TW" sz="3600" dirty="0" smtClean="0"/>
              <a:t>Exploring </a:t>
            </a:r>
            <a:r>
              <a:rPr lang="en-US" altLang="zh-TW" sz="3600" dirty="0"/>
              <a:t>automated vehicle driving styles </a:t>
            </a:r>
            <a:r>
              <a:rPr lang="en-US" altLang="zh-TW" sz="3600" dirty="0" smtClean="0"/>
              <a:t/>
            </a:r>
            <a:br>
              <a:rPr lang="en-US" altLang="zh-TW" sz="3600" dirty="0" smtClean="0"/>
            </a:br>
            <a:r>
              <a:rPr lang="en-US" altLang="zh-TW" sz="3600" dirty="0" smtClean="0"/>
              <a:t>as </a:t>
            </a:r>
            <a:r>
              <a:rPr lang="en-US" altLang="zh-TW" sz="3600" dirty="0"/>
              <a:t>a source of </a:t>
            </a:r>
            <a:r>
              <a:rPr lang="en-US" altLang="zh-TW" sz="3600" dirty="0" smtClean="0"/>
              <a:t>trust</a:t>
            </a:r>
            <a:r>
              <a:rPr lang="zh-TW" altLang="en-US" sz="3600" dirty="0" smtClean="0"/>
              <a:t> </a:t>
            </a:r>
            <a:r>
              <a:rPr lang="en-US" altLang="zh-TW" sz="3600" dirty="0" smtClean="0"/>
              <a:t>information</a:t>
            </a:r>
            <a:endParaRPr lang="zh-TW" altLang="en-US" sz="3600" b="1" dirty="0"/>
          </a:p>
        </p:txBody>
      </p:sp>
      <p:sp>
        <p:nvSpPr>
          <p:cNvPr id="3" name="副標題 2"/>
          <p:cNvSpPr>
            <a:spLocks noGrp="1"/>
          </p:cNvSpPr>
          <p:nvPr>
            <p:ph type="subTitle" idx="1"/>
          </p:nvPr>
        </p:nvSpPr>
        <p:spPr>
          <a:xfrm>
            <a:off x="665620" y="4197843"/>
            <a:ext cx="10860759" cy="1186778"/>
          </a:xfrm>
        </p:spPr>
        <p:txBody>
          <a:bodyPr>
            <a:normAutofit/>
          </a:bodyPr>
          <a:lstStyle/>
          <a:p>
            <a:pPr algn="l" fontAlgn="ctr"/>
            <a:r>
              <a:rPr lang="zh-TW" altLang="en-US" dirty="0">
                <a:latin typeface="微軟正黑體" panose="020B0604030504040204" pitchFamily="34" charset="-120"/>
                <a:ea typeface="微軟正黑體" panose="020B0604030504040204" pitchFamily="34" charset="-120"/>
              </a:rPr>
              <a:t>作者</a:t>
            </a:r>
            <a:r>
              <a:rPr lang="en-US" altLang="zh-TW" dirty="0" smtClean="0">
                <a:latin typeface="微軟正黑體" panose="020B0604030504040204" pitchFamily="34" charset="-120"/>
                <a:ea typeface="微軟正黑體" panose="020B0604030504040204" pitchFamily="34" charset="-120"/>
              </a:rPr>
              <a:t>:</a:t>
            </a:r>
            <a:r>
              <a:rPr lang="en-US" altLang="zh-TW" dirty="0"/>
              <a:t>Ekman, F., Johansson, M., </a:t>
            </a:r>
            <a:r>
              <a:rPr lang="en-US" altLang="zh-TW" dirty="0" err="1"/>
              <a:t>Bligård</a:t>
            </a:r>
            <a:r>
              <a:rPr lang="en-US" altLang="zh-TW" dirty="0"/>
              <a:t>, L. O., </a:t>
            </a:r>
            <a:r>
              <a:rPr lang="en-US" altLang="zh-TW" dirty="0" err="1"/>
              <a:t>Karlsson</a:t>
            </a:r>
            <a:r>
              <a:rPr lang="en-US" altLang="zh-TW" dirty="0"/>
              <a:t>, M., &amp; </a:t>
            </a:r>
            <a:r>
              <a:rPr lang="en-US" altLang="zh-TW" dirty="0" err="1"/>
              <a:t>Strömberg</a:t>
            </a:r>
            <a:r>
              <a:rPr lang="en-US" altLang="zh-TW" dirty="0"/>
              <a:t>, H. (2019). </a:t>
            </a:r>
            <a:endParaRPr lang="en-US" altLang="zh-TW" dirty="0" smtClean="0"/>
          </a:p>
          <a:p>
            <a:pPr algn="l" fontAlgn="ctr"/>
            <a:r>
              <a:rPr lang="zh-TW" altLang="en-US" dirty="0" smtClean="0">
                <a:latin typeface="微軟正黑體" panose="020B0604030504040204" pitchFamily="34" charset="-120"/>
                <a:ea typeface="微軟正黑體" panose="020B0604030504040204" pitchFamily="34" charset="-120"/>
              </a:rPr>
              <a:t>期刊</a:t>
            </a:r>
            <a:r>
              <a:rPr lang="en-US" altLang="zh-TW" dirty="0"/>
              <a:t>:Transportation research part F: traffic psychology and </a:t>
            </a:r>
            <a:r>
              <a:rPr lang="en-US" altLang="zh-TW" dirty="0" err="1"/>
              <a:t>behaviour</a:t>
            </a:r>
            <a:r>
              <a:rPr lang="en-US" altLang="zh-TW" dirty="0"/>
              <a:t>, 65, </a:t>
            </a:r>
            <a:r>
              <a:rPr lang="en-US" altLang="zh-TW" dirty="0" smtClean="0"/>
              <a:t>268-279.</a:t>
            </a:r>
            <a:endParaRPr lang="nn-NO" altLang="zh-TW" dirty="0">
              <a:latin typeface="微軟正黑體" panose="020B0604030504040204" pitchFamily="34" charset="-120"/>
              <a:ea typeface="微軟正黑體" panose="020B0604030504040204" pitchFamily="34" charset="-120"/>
            </a:endParaRPr>
          </a:p>
        </p:txBody>
      </p:sp>
      <p:sp>
        <p:nvSpPr>
          <p:cNvPr id="7" name="投影片編號版面配置區 6"/>
          <p:cNvSpPr>
            <a:spLocks noGrp="1"/>
          </p:cNvSpPr>
          <p:nvPr>
            <p:ph type="sldNum" sz="quarter" idx="12"/>
          </p:nvPr>
        </p:nvSpPr>
        <p:spPr/>
        <p:txBody>
          <a:bodyPr/>
          <a:lstStyle/>
          <a:p>
            <a:fld id="{044FB8EC-8959-441E-ADB3-308DB1B5389D}" type="slidenum">
              <a:rPr lang="zh-TW" altLang="en-US" smtClean="0"/>
              <a:t>1</a:t>
            </a:fld>
            <a:endParaRPr lang="zh-TW" altLang="en-US"/>
          </a:p>
        </p:txBody>
      </p:sp>
      <p:sp>
        <p:nvSpPr>
          <p:cNvPr id="4" name="矩形 3"/>
          <p:cNvSpPr/>
          <p:nvPr/>
        </p:nvSpPr>
        <p:spPr>
          <a:xfrm>
            <a:off x="733719" y="5384621"/>
            <a:ext cx="8210256" cy="1200329"/>
          </a:xfrm>
          <a:prstGeom prst="rect">
            <a:avLst/>
          </a:prstGeom>
        </p:spPr>
        <p:txBody>
          <a:bodyPr wrap="square">
            <a:spAutoFit/>
          </a:bodyPr>
          <a:lstStyle/>
          <a:p>
            <a:r>
              <a:rPr lang="en-US" altLang="zh-TW" sz="2400" dirty="0">
                <a:latin typeface="微軟正黑體" panose="020B0604030504040204" pitchFamily="34" charset="-120"/>
                <a:ea typeface="微軟正黑體" panose="020B0604030504040204" pitchFamily="34" charset="-120"/>
              </a:rPr>
              <a:t>Automated </a:t>
            </a:r>
            <a:r>
              <a:rPr lang="en-US" altLang="zh-TW" sz="2400" dirty="0" smtClean="0">
                <a:latin typeface="微軟正黑體" panose="020B0604030504040204" pitchFamily="34" charset="-120"/>
                <a:ea typeface="微軟正黑體" panose="020B0604030504040204" pitchFamily="34" charset="-120"/>
              </a:rPr>
              <a:t>vehicles</a:t>
            </a:r>
            <a:r>
              <a:rPr lang="zh-TW" altLang="en-US" sz="2400" dirty="0" smtClean="0">
                <a:latin typeface="微軟正黑體" panose="020B0604030504040204" pitchFamily="34" charset="-120"/>
                <a:ea typeface="微軟正黑體" panose="020B0604030504040204" pitchFamily="34" charset="-120"/>
              </a:rPr>
              <a:t>、</a:t>
            </a:r>
            <a:r>
              <a:rPr lang="en-US" altLang="zh-TW" sz="2400" dirty="0" smtClean="0">
                <a:latin typeface="微軟正黑體" panose="020B0604030504040204" pitchFamily="34" charset="-120"/>
                <a:ea typeface="微軟正黑體" panose="020B0604030504040204" pitchFamily="34" charset="-120"/>
              </a:rPr>
              <a:t>Trust</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a:latin typeface="微軟正黑體" panose="020B0604030504040204" pitchFamily="34" charset="-120"/>
              <a:ea typeface="微軟正黑體" panose="020B0604030504040204" pitchFamily="34" charset="-120"/>
            </a:endParaRPr>
          </a:p>
          <a:p>
            <a:r>
              <a:rPr lang="en-US" altLang="zh-TW" sz="2400" dirty="0">
                <a:latin typeface="微軟正黑體" panose="020B0604030504040204" pitchFamily="34" charset="-120"/>
                <a:ea typeface="微軟正黑體" panose="020B0604030504040204" pitchFamily="34" charset="-120"/>
              </a:rPr>
              <a:t>Driving </a:t>
            </a:r>
            <a:r>
              <a:rPr lang="en-US" altLang="zh-TW" sz="2400" dirty="0" smtClean="0">
                <a:latin typeface="微軟正黑體" panose="020B0604030504040204" pitchFamily="34" charset="-120"/>
                <a:ea typeface="微軟正黑體" panose="020B0604030504040204" pitchFamily="34" charset="-120"/>
              </a:rPr>
              <a:t>style</a:t>
            </a:r>
            <a:r>
              <a:rPr lang="zh-TW" altLang="en-US" sz="2400" dirty="0" smtClean="0">
                <a:latin typeface="微軟正黑體" panose="020B0604030504040204" pitchFamily="34" charset="-120"/>
                <a:ea typeface="微軟正黑體" panose="020B0604030504040204" pitchFamily="34" charset="-120"/>
              </a:rPr>
              <a:t>、</a:t>
            </a:r>
            <a:r>
              <a:rPr lang="en-US" altLang="zh-TW" sz="2400" dirty="0" smtClean="0">
                <a:latin typeface="微軟正黑體" panose="020B0604030504040204" pitchFamily="34" charset="-120"/>
                <a:ea typeface="微軟正黑體" panose="020B0604030504040204" pitchFamily="34" charset="-120"/>
              </a:rPr>
              <a:t>Multi-methods </a:t>
            </a:r>
            <a:r>
              <a:rPr lang="en-US" altLang="zh-TW" sz="2400" dirty="0">
                <a:latin typeface="微軟正黑體" panose="020B0604030504040204" pitchFamily="34" charset="-120"/>
                <a:ea typeface="微軟正黑體" panose="020B0604030504040204" pitchFamily="34" charset="-120"/>
              </a:rPr>
              <a:t>approach</a:t>
            </a:r>
          </a:p>
          <a:p>
            <a:r>
              <a:rPr lang="zh-TW" altLang="en-US" sz="2400" dirty="0">
                <a:latin typeface="微軟正黑體" panose="020B0604030504040204" pitchFamily="34" charset="-120"/>
                <a:ea typeface="微軟正黑體" panose="020B0604030504040204" pitchFamily="34" charset="-120"/>
              </a:rPr>
              <a:t>自動駕駛</a:t>
            </a:r>
            <a:r>
              <a:rPr lang="zh-TW" altLang="en-US" sz="2400" dirty="0" smtClean="0">
                <a:latin typeface="微軟正黑體" panose="020B0604030504040204" pitchFamily="34" charset="-120"/>
                <a:ea typeface="微軟正黑體" panose="020B0604030504040204" pitchFamily="34" charset="-120"/>
              </a:rPr>
              <a:t>汽車、信任、駕駛風格、多</a:t>
            </a:r>
            <a:r>
              <a:rPr lang="zh-TW" altLang="en-US" sz="2400" dirty="0">
                <a:latin typeface="微軟正黑體" panose="020B0604030504040204" pitchFamily="34" charset="-120"/>
                <a:ea typeface="微軟正黑體" panose="020B0604030504040204" pitchFamily="34" charset="-120"/>
              </a:rPr>
              <a:t>方法</a:t>
            </a:r>
          </a:p>
        </p:txBody>
      </p:sp>
      <p:sp>
        <p:nvSpPr>
          <p:cNvPr id="6" name="矩形 5"/>
          <p:cNvSpPr/>
          <p:nvPr/>
        </p:nvSpPr>
        <p:spPr>
          <a:xfrm>
            <a:off x="9824300" y="5965448"/>
            <a:ext cx="2232582" cy="892552"/>
          </a:xfrm>
          <a:prstGeom prst="rect">
            <a:avLst/>
          </a:prstGeom>
        </p:spPr>
        <p:txBody>
          <a:bodyPr wrap="square">
            <a:spAutoFit/>
          </a:bodyPr>
          <a:lstStyle/>
          <a:p>
            <a:pPr>
              <a:lnSpc>
                <a:spcPct val="130000"/>
              </a:lnSpc>
            </a:pPr>
            <a:r>
              <a:rPr lang="zh-TW" altLang="en-US" sz="2000" dirty="0" smtClean="0">
                <a:latin typeface="微軟正黑體" panose="020B0604030504040204" pitchFamily="34" charset="-120"/>
                <a:ea typeface="微軟正黑體" panose="020B0604030504040204" pitchFamily="34" charset="-120"/>
              </a:rPr>
              <a:t>指導老師</a:t>
            </a:r>
            <a:r>
              <a:rPr lang="en-US" altLang="zh-TW"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柳永青</a:t>
            </a:r>
            <a:endParaRPr lang="en-US" altLang="zh-TW" sz="2000" dirty="0" smtClean="0">
              <a:latin typeface="微軟正黑體" panose="020B0604030504040204" pitchFamily="34" charset="-120"/>
              <a:ea typeface="微軟正黑體" panose="020B0604030504040204" pitchFamily="34" charset="-120"/>
            </a:endParaRPr>
          </a:p>
          <a:p>
            <a:pPr>
              <a:lnSpc>
                <a:spcPct val="130000"/>
              </a:lnSpc>
            </a:pPr>
            <a:r>
              <a:rPr lang="zh-TW" altLang="en-US" sz="2000" dirty="0" smtClean="0">
                <a:latin typeface="微軟正黑體" panose="020B0604030504040204" pitchFamily="34" charset="-120"/>
                <a:ea typeface="微軟正黑體" panose="020B0604030504040204" pitchFamily="34" charset="-120"/>
              </a:rPr>
              <a:t>報告人</a:t>
            </a:r>
            <a:r>
              <a:rPr lang="en-US" altLang="zh-TW"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蔡培詩</a:t>
            </a:r>
            <a:endParaRPr lang="zh-TW" altLang="en-US"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37833415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10</a:t>
            </a:fld>
            <a:endParaRPr lang="zh-TW" altLang="en-US"/>
          </a:p>
        </p:txBody>
      </p:sp>
      <p:sp>
        <p:nvSpPr>
          <p:cNvPr id="8" name="標題 1"/>
          <p:cNvSpPr txBox="1">
            <a:spLocks/>
          </p:cNvSpPr>
          <p:nvPr/>
        </p:nvSpPr>
        <p:spPr>
          <a:xfrm>
            <a:off x="742949" y="384591"/>
            <a:ext cx="2620651" cy="62899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TW" altLang="en-US" sz="3600" b="1" dirty="0">
                <a:latin typeface="微軟正黑體" panose="020B0604030504040204" pitchFamily="34" charset="-120"/>
                <a:ea typeface="微軟正黑體" panose="020B0604030504040204" pitchFamily="34" charset="-120"/>
              </a:rPr>
              <a:t>測試課程</a:t>
            </a:r>
          </a:p>
        </p:txBody>
      </p:sp>
      <p:sp>
        <p:nvSpPr>
          <p:cNvPr id="4" name="矩形 3"/>
          <p:cNvSpPr/>
          <p:nvPr/>
        </p:nvSpPr>
        <p:spPr>
          <a:xfrm>
            <a:off x="983975" y="1718275"/>
            <a:ext cx="10613334" cy="3933384"/>
          </a:xfrm>
          <a:prstGeom prst="rect">
            <a:avLst/>
          </a:prstGeom>
          <a:ln w="38100">
            <a:solidFill>
              <a:srgbClr val="FFC000"/>
            </a:solidFill>
          </a:ln>
        </p:spPr>
        <p:txBody>
          <a:bodyPr wrap="square">
            <a:spAutoFit/>
          </a:bodyPr>
          <a:lstStyle/>
          <a:p>
            <a:pPr>
              <a:lnSpc>
                <a:spcPct val="130000"/>
              </a:lnSpc>
            </a:pPr>
            <a:r>
              <a:rPr lang="zh-TW" altLang="en-US" sz="2400" dirty="0">
                <a:latin typeface="微軟正黑體" panose="020B0604030504040204" pitchFamily="34" charset="-120"/>
                <a:ea typeface="微軟正黑體" panose="020B0604030504040204" pitchFamily="34" charset="-120"/>
              </a:rPr>
              <a:t>參與者經歷了</a:t>
            </a:r>
            <a:r>
              <a:rPr lang="zh-TW" altLang="en-US" sz="2400" b="1" dirty="0">
                <a:latin typeface="微軟正黑體" panose="020B0604030504040204" pitchFamily="34" charset="-120"/>
                <a:ea typeface="微軟正黑體" panose="020B0604030504040204" pitchFamily="34" charset="-120"/>
              </a:rPr>
              <a:t>兩次</a:t>
            </a:r>
            <a:r>
              <a:rPr lang="zh-TW" altLang="en-US" sz="2400" b="1" dirty="0" smtClean="0">
                <a:latin typeface="微軟正黑體" panose="020B0604030504040204" pitchFamily="34" charset="-120"/>
                <a:ea typeface="微軟正黑體" panose="020B0604030504040204" pitchFamily="34" charset="-120"/>
              </a:rPr>
              <a:t>測試</a:t>
            </a:r>
            <a:endParaRPr lang="en-US" altLang="zh-TW" sz="2400" b="1" dirty="0" smtClean="0">
              <a:latin typeface="微軟正黑體" panose="020B0604030504040204" pitchFamily="34" charset="-120"/>
              <a:ea typeface="微軟正黑體" panose="020B0604030504040204" pitchFamily="34" charset="-120"/>
            </a:endParaRPr>
          </a:p>
          <a:p>
            <a:pPr>
              <a:lnSpc>
                <a:spcPct val="130000"/>
              </a:lnSpc>
            </a:pP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u"/>
            </a:pPr>
            <a:r>
              <a:rPr lang="zh-TW" altLang="en-US" sz="2400" dirty="0" smtClean="0">
                <a:latin typeface="微軟正黑體" panose="020B0604030504040204" pitchFamily="34" charset="-120"/>
                <a:ea typeface="微軟正黑體" panose="020B0604030504040204" pitchFamily="34" charset="-120"/>
              </a:rPr>
              <a:t>每次</a:t>
            </a:r>
            <a:r>
              <a:rPr lang="zh-TW" altLang="en-US" sz="2400" dirty="0">
                <a:latin typeface="微軟正黑體" panose="020B0604030504040204" pitchFamily="34" charset="-120"/>
                <a:ea typeface="微軟正黑體" panose="020B0604030504040204" pitchFamily="34" charset="-120"/>
              </a:rPr>
              <a:t>測試運行中的</a:t>
            </a:r>
            <a:r>
              <a:rPr lang="zh-TW" altLang="en-US" sz="2400" b="1" dirty="0">
                <a:latin typeface="微軟正黑體" panose="020B0604030504040204" pitchFamily="34" charset="-120"/>
                <a:ea typeface="微軟正黑體" panose="020B0604030504040204" pitchFamily="34" charset="-120"/>
              </a:rPr>
              <a:t>兩種駕駛方式之</a:t>
            </a:r>
            <a:r>
              <a:rPr lang="zh-TW" altLang="en-US" sz="2400" b="1" dirty="0" smtClean="0">
                <a:latin typeface="微軟正黑體" panose="020B0604030504040204" pitchFamily="34" charset="-120"/>
                <a:ea typeface="微軟正黑體" panose="020B0604030504040204" pitchFamily="34" charset="-120"/>
              </a:rPr>
              <a:t>一</a:t>
            </a:r>
            <a:endParaRPr lang="en-US" altLang="zh-TW" sz="2400" b="1" dirty="0">
              <a:latin typeface="微軟正黑體" panose="020B0604030504040204" pitchFamily="34" charset="-120"/>
              <a:ea typeface="微軟正黑體" panose="020B0604030504040204" pitchFamily="34" charset="-120"/>
            </a:endParaRPr>
          </a:p>
          <a:p>
            <a:pPr>
              <a:lnSpc>
                <a:spcPct val="130000"/>
              </a:lnSpc>
            </a:pPr>
            <a:r>
              <a:rPr lang="en-US" altLang="zh-TW" sz="2400" dirty="0" smtClean="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一半參與者先開“防禦性”風格，一半首先開</a:t>
            </a:r>
            <a:r>
              <a:rPr lang="zh-TW" altLang="en-US" sz="2400" dirty="0" smtClean="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激進</a:t>
            </a:r>
            <a:r>
              <a:rPr lang="zh-TW" altLang="en-US" sz="2400" dirty="0" smtClean="0">
                <a:latin typeface="微軟正黑體" panose="020B0604030504040204" pitchFamily="34" charset="-120"/>
                <a:ea typeface="微軟正黑體" panose="020B0604030504040204" pitchFamily="34" charset="-120"/>
              </a:rPr>
              <a:t>性</a:t>
            </a:r>
            <a:r>
              <a:rPr lang="zh-TW" altLang="en-US" sz="2400" dirty="0">
                <a:latin typeface="微軟正黑體" panose="020B0604030504040204" pitchFamily="34" charset="-120"/>
                <a:ea typeface="微軟正黑體" panose="020B0604030504040204" pitchFamily="34" charset="-120"/>
              </a:rPr>
              <a:t>” 風格 。</a:t>
            </a:r>
            <a:endParaRPr lang="en-US" altLang="zh-TW" sz="2400" dirty="0">
              <a:latin typeface="微軟正黑體" panose="020B0604030504040204" pitchFamily="34" charset="-120"/>
              <a:ea typeface="微軟正黑體" panose="020B0604030504040204" pitchFamily="34" charset="-120"/>
            </a:endParaRPr>
          </a:p>
          <a:p>
            <a:pPr>
              <a:lnSpc>
                <a:spcPct val="130000"/>
              </a:lnSpc>
            </a:pPr>
            <a:r>
              <a:rPr lang="zh-TW" altLang="en-US" sz="2400" dirty="0">
                <a:latin typeface="微軟正黑體" panose="020B0604030504040204" pitchFamily="34" charset="-120"/>
                <a:ea typeface="微軟正黑體" panose="020B0604030504040204" pitchFamily="34" charset="-120"/>
              </a:rPr>
              <a:t>該還考慮了性別和年齡之間</a:t>
            </a:r>
            <a:r>
              <a:rPr lang="zh-TW" altLang="en-US" sz="2400" dirty="0" smtClean="0">
                <a:latin typeface="微軟正黑體" panose="020B0604030504040204" pitchFamily="34" charset="-120"/>
                <a:ea typeface="微軟正黑體" panose="020B0604030504040204" pitchFamily="34" charset="-120"/>
              </a:rPr>
              <a:t>的分配</a:t>
            </a:r>
            <a:r>
              <a:rPr lang="zh-TW" altLang="en-US" sz="2400" dirty="0">
                <a:latin typeface="微軟正黑體" panose="020B0604030504040204" pitchFamily="34" charset="-120"/>
                <a:ea typeface="微軟正黑體" panose="020B0604030504040204" pitchFamily="34" charset="-120"/>
              </a:rPr>
              <a:t>。</a:t>
            </a:r>
            <a:r>
              <a:rPr lang="en-US" altLang="zh-TW" sz="2400" dirty="0" smtClean="0">
                <a:latin typeface="微軟正黑體" panose="020B0604030504040204" pitchFamily="34" charset="-120"/>
                <a:ea typeface="微軟正黑體" panose="020B0604030504040204" pitchFamily="34" charset="-120"/>
              </a:rPr>
              <a:t>)</a:t>
            </a:r>
          </a:p>
          <a:p>
            <a:pPr marL="342900" indent="-342900">
              <a:lnSpc>
                <a:spcPct val="130000"/>
              </a:lnSpc>
              <a:buFont typeface="Wingdings" panose="05000000000000000000" pitchFamily="2" charset="2"/>
              <a:buChar char="u"/>
            </a:pPr>
            <a:r>
              <a:rPr lang="zh-TW" altLang="en-US" sz="2400" b="1" dirty="0" smtClean="0">
                <a:latin typeface="微軟正黑體" panose="020B0604030504040204" pitchFamily="34" charset="-120"/>
                <a:ea typeface="微軟正黑體" panose="020B0604030504040204" pitchFamily="34" charset="-120"/>
              </a:rPr>
              <a:t>每次</a:t>
            </a:r>
            <a:r>
              <a:rPr lang="zh-TW" altLang="en-US" sz="2400" b="1" dirty="0">
                <a:latin typeface="微軟正黑體" panose="020B0604030504040204" pitchFamily="34" charset="-120"/>
                <a:ea typeface="微軟正黑體" panose="020B0604030504040204" pitchFamily="34" charset="-120"/>
              </a:rPr>
              <a:t>測試都要進行三圈測試</a:t>
            </a:r>
            <a:r>
              <a:rPr lang="zh-TW" altLang="en-US" sz="2400" dirty="0">
                <a:latin typeface="微軟正黑體" panose="020B0604030504040204" pitchFamily="34" charset="-120"/>
                <a:ea typeface="微軟正黑體" panose="020B0604030504040204" pitchFamily="34" charset="-120"/>
              </a:rPr>
              <a:t>，首先是</a:t>
            </a:r>
            <a:r>
              <a:rPr lang="zh-TW" altLang="en-US" sz="2400" dirty="0" smtClean="0">
                <a:latin typeface="微軟正黑體" panose="020B0604030504040204" pitchFamily="34" charset="-120"/>
                <a:ea typeface="微軟正黑體" panose="020B0604030504040204" pitchFamily="34" charset="-120"/>
              </a:rPr>
              <a:t>在鄉村公路</a:t>
            </a:r>
            <a:r>
              <a:rPr lang="zh-TW" altLang="en-US" sz="2400" dirty="0">
                <a:latin typeface="微軟正黑體" panose="020B0604030504040204" pitchFamily="34" charset="-120"/>
                <a:ea typeface="微軟正黑體" panose="020B0604030504040204" pitchFamily="34" charset="-120"/>
              </a:rPr>
              <a:t>上讓參與者熟悉測試車輛的一圈，然後是另外兩</a:t>
            </a:r>
            <a:r>
              <a:rPr lang="zh-TW" altLang="en-US" sz="2400" dirty="0" smtClean="0">
                <a:latin typeface="微軟正黑體" panose="020B0604030504040204" pitchFamily="34" charset="-120"/>
                <a:ea typeface="微軟正黑體" panose="020B0604030504040204" pitchFamily="34" charset="-120"/>
              </a:rPr>
              <a:t>圈</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u"/>
            </a:pPr>
            <a:endParaRPr lang="zh-TW" altLang="en-US"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7349709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11</a:t>
            </a:fld>
            <a:endParaRPr lang="zh-TW" altLang="en-US"/>
          </a:p>
        </p:txBody>
      </p:sp>
      <p:sp>
        <p:nvSpPr>
          <p:cNvPr id="8" name="標題 1"/>
          <p:cNvSpPr txBox="1">
            <a:spLocks/>
          </p:cNvSpPr>
          <p:nvPr/>
        </p:nvSpPr>
        <p:spPr>
          <a:xfrm>
            <a:off x="590549" y="0"/>
            <a:ext cx="5084693" cy="119096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altLang="zh-TW" sz="4400" b="1" dirty="0">
                <a:latin typeface="微軟正黑體" panose="020B0604030504040204" pitchFamily="34" charset="-120"/>
                <a:ea typeface="微軟正黑體" panose="020B0604030504040204" pitchFamily="34" charset="-120"/>
              </a:rPr>
              <a:t>Data collection</a:t>
            </a:r>
          </a:p>
        </p:txBody>
      </p:sp>
      <p:pic>
        <p:nvPicPr>
          <p:cNvPr id="1026" name="Picture 2" descr="https://ars.els-cdn.com/content/image/1-s2.0-S1369847818306594-gr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69183" y="1552576"/>
            <a:ext cx="5971049" cy="41742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514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590549" y="1870076"/>
            <a:ext cx="11233560" cy="3552558"/>
          </a:xfrm>
        </p:spPr>
        <p:txBody>
          <a:bodyPr>
            <a:noAutofit/>
          </a:bodyPr>
          <a:lstStyle/>
          <a:p>
            <a:pPr marL="342900" indent="-342900" algn="l">
              <a:lnSpc>
                <a:spcPct val="125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在測試運行過程中遇到預定義的情況時，對信任的評級和思考方法</a:t>
            </a:r>
            <a:r>
              <a:rPr lang="en-US" altLang="zh-TW" dirty="0">
                <a:latin typeface="微軟正黑體" panose="020B0604030504040204" pitchFamily="34" charset="-120"/>
                <a:ea typeface="微軟正黑體" panose="020B0604030504040204" pitchFamily="34" charset="-120"/>
              </a:rPr>
              <a:t>(cf. Charters, 2003) </a:t>
            </a:r>
          </a:p>
          <a:p>
            <a:pPr marL="342900" indent="-342900" algn="l">
              <a:lnSpc>
                <a:spcPct val="125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在每種情況下，測試負責人都要求參與者直接在</a:t>
            </a:r>
            <a:r>
              <a:rPr lang="zh-TW" altLang="en-US" dirty="0" smtClean="0">
                <a:latin typeface="微軟正黑體" panose="020B0604030504040204" pitchFamily="34" charset="-120"/>
                <a:ea typeface="微軟正黑體" panose="020B0604030504040204" pitchFamily="34" charset="-120"/>
              </a:rPr>
              <a:t>紙上的</a:t>
            </a:r>
            <a:r>
              <a:rPr lang="zh-TW" altLang="en-US" dirty="0">
                <a:latin typeface="微軟正黑體" panose="020B0604030504040204" pitchFamily="34" charset="-120"/>
                <a:ea typeface="微軟正黑體" panose="020B0604030504040204" pitchFamily="34" charset="-120"/>
              </a:rPr>
              <a:t>七點等級量表（從</a:t>
            </a:r>
            <a:r>
              <a:rPr lang="en-US" altLang="zh-TW" dirty="0">
                <a:latin typeface="微軟正黑體" panose="020B0604030504040204" pitchFamily="34" charset="-120"/>
                <a:ea typeface="微軟正黑體" panose="020B0604030504040204" pitchFamily="34" charset="-120"/>
              </a:rPr>
              <a:t>1 =</a:t>
            </a:r>
            <a:r>
              <a:rPr lang="zh-TW" altLang="en-US" dirty="0">
                <a:latin typeface="微軟正黑體" panose="020B0604030504040204" pitchFamily="34" charset="-120"/>
                <a:ea typeface="微軟正黑體" panose="020B0604030504040204" pitchFamily="34" charset="-120"/>
              </a:rPr>
              <a:t>低信任</a:t>
            </a:r>
            <a:r>
              <a:rPr lang="zh-TW" altLang="en-US" dirty="0" smtClean="0">
                <a:latin typeface="微軟正黑體" panose="020B0604030504040204" pitchFamily="34" charset="-120"/>
                <a:ea typeface="微軟正黑體" panose="020B0604030504040204" pitchFamily="34" charset="-120"/>
              </a:rPr>
              <a:t>度</a:t>
            </a:r>
            <a:r>
              <a:rPr lang="en-US" altLang="zh-TW" dirty="0" smtClean="0">
                <a:latin typeface="微軟正黑體" panose="020B0604030504040204" pitchFamily="34" charset="-120"/>
                <a:ea typeface="微軟正黑體" panose="020B0604030504040204" pitchFamily="34" charset="-120"/>
              </a:rPr>
              <a:t>~7 </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高信任度</a:t>
            </a:r>
            <a:r>
              <a:rPr lang="zh-TW" altLang="en-US" dirty="0" smtClean="0">
                <a:latin typeface="微軟正黑體" panose="020B0604030504040204" pitchFamily="34" charset="-120"/>
                <a:ea typeface="微軟正黑體" panose="020B0604030504040204" pitchFamily="34" charset="-120"/>
              </a:rPr>
              <a:t>）評估</a:t>
            </a:r>
            <a:r>
              <a:rPr lang="zh-TW" altLang="en-US" dirty="0">
                <a:latin typeface="微軟正黑體" panose="020B0604030504040204" pitchFamily="34" charset="-120"/>
                <a:ea typeface="微軟正黑體" panose="020B0604030504040204" pitchFamily="34" charset="-120"/>
              </a:rPr>
              <a:t>他們對車輛的信任度，並給參與者評分</a:t>
            </a:r>
            <a:r>
              <a:rPr lang="zh-TW" altLang="en-US" dirty="0" smtClean="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並</a:t>
            </a:r>
            <a:r>
              <a:rPr lang="zh-TW" altLang="en-US" dirty="0" smtClean="0">
                <a:latin typeface="微軟正黑體" panose="020B0604030504040204" pitchFamily="34" charset="-120"/>
                <a:ea typeface="微軟正黑體" panose="020B0604030504040204" pitchFamily="34" charset="-120"/>
              </a:rPr>
              <a:t>口頭</a:t>
            </a:r>
            <a:r>
              <a:rPr lang="zh-TW" altLang="en-US" dirty="0">
                <a:latin typeface="微軟正黑體" panose="020B0604030504040204" pitchFamily="34" charset="-120"/>
                <a:ea typeface="微軟正黑體" panose="020B0604030504040204" pitchFamily="34" charset="-120"/>
              </a:rPr>
              <a:t>解釋各自評級背後的原因（思考程序</a:t>
            </a:r>
            <a:r>
              <a:rPr lang="zh-TW" altLang="en-US" dirty="0" smtClean="0">
                <a:latin typeface="微軟正黑體" panose="020B0604030504040204" pitchFamily="34" charset="-120"/>
                <a:ea typeface="微軟正黑體" panose="020B0604030504040204" pitchFamily="34" charset="-120"/>
              </a:rPr>
              <a:t>）記錄</a:t>
            </a:r>
            <a:r>
              <a:rPr lang="zh-TW" altLang="en-US" dirty="0">
                <a:latin typeface="微軟正黑體" panose="020B0604030504040204" pitchFamily="34" charset="-120"/>
                <a:ea typeface="微軟正黑體" panose="020B0604030504040204" pitchFamily="34" charset="-120"/>
              </a:rPr>
              <a:t>答案，然後轉</a:t>
            </a:r>
            <a:r>
              <a:rPr lang="zh-TW" altLang="en-US" dirty="0" smtClean="0">
                <a:latin typeface="微軟正黑體" panose="020B0604030504040204" pitchFamily="34" charset="-120"/>
                <a:ea typeface="微軟正黑體" panose="020B0604030504040204" pitchFamily="34" charset="-120"/>
              </a:rPr>
              <a:t>錄音</a:t>
            </a:r>
            <a:r>
              <a:rPr lang="zh-TW" altLang="en-US" dirty="0">
                <a:latin typeface="微軟正黑體" panose="020B0604030504040204" pitchFamily="34" charset="-120"/>
                <a:ea typeface="微軟正黑體" panose="020B0604030504040204" pitchFamily="34" charset="-120"/>
              </a:rPr>
              <a:t>以作進一步分析。</a:t>
            </a:r>
            <a:endParaRPr lang="en-US" altLang="zh-TW"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12</a:t>
            </a:fld>
            <a:endParaRPr lang="zh-TW" altLang="en-US"/>
          </a:p>
        </p:txBody>
      </p:sp>
      <p:sp>
        <p:nvSpPr>
          <p:cNvPr id="8" name="標題 1"/>
          <p:cNvSpPr txBox="1">
            <a:spLocks/>
          </p:cNvSpPr>
          <p:nvPr/>
        </p:nvSpPr>
        <p:spPr>
          <a:xfrm>
            <a:off x="590549" y="0"/>
            <a:ext cx="9606999" cy="119096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altLang="zh-TW" sz="4400" b="1" dirty="0" err="1">
                <a:latin typeface="微軟正黑體" panose="020B0604030504040204" pitchFamily="34" charset="-120"/>
                <a:ea typeface="微軟正黑體" panose="020B0604030504040204" pitchFamily="34" charset="-120"/>
              </a:rPr>
              <a:t>Momentaneous</a:t>
            </a:r>
            <a:r>
              <a:rPr lang="en-US" altLang="zh-TW" sz="4400" b="1" dirty="0">
                <a:latin typeface="微軟正黑體" panose="020B0604030504040204" pitchFamily="34" charset="-120"/>
                <a:ea typeface="微軟正黑體" panose="020B0604030504040204" pitchFamily="34" charset="-120"/>
              </a:rPr>
              <a:t> Trust Assessment </a:t>
            </a:r>
            <a:endParaRPr lang="zh-TW" altLang="en-US" sz="4400"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1620366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a:xfrm>
            <a:off x="9505950" y="6356350"/>
            <a:ext cx="1847850" cy="365125"/>
          </a:xfrm>
        </p:spPr>
        <p:txBody>
          <a:bodyPr/>
          <a:lstStyle/>
          <a:p>
            <a:fld id="{044FB8EC-8959-441E-ADB3-308DB1B5389D}" type="slidenum">
              <a:rPr lang="zh-TW" altLang="en-US" smtClean="0"/>
              <a:t>13</a:t>
            </a:fld>
            <a:endParaRPr lang="zh-TW" altLang="en-US" dirty="0"/>
          </a:p>
        </p:txBody>
      </p:sp>
      <p:sp>
        <p:nvSpPr>
          <p:cNvPr id="8" name="矩形 7"/>
          <p:cNvSpPr/>
          <p:nvPr/>
        </p:nvSpPr>
        <p:spPr>
          <a:xfrm>
            <a:off x="581025" y="365915"/>
            <a:ext cx="11287125" cy="5853910"/>
          </a:xfrm>
          <a:prstGeom prst="rect">
            <a:avLst/>
          </a:prstGeom>
        </p:spPr>
        <p:txBody>
          <a:bodyPr wrap="square">
            <a:spAutoFit/>
          </a:bodyPr>
          <a:lstStyle/>
          <a:p>
            <a:pPr>
              <a:lnSpc>
                <a:spcPct val="130000"/>
              </a:lnSpc>
            </a:pPr>
            <a:r>
              <a:rPr lang="zh-TW" altLang="en-US" sz="2400" dirty="0" smtClean="0">
                <a:latin typeface="微軟正黑體" panose="020B0604030504040204" pitchFamily="34" charset="-120"/>
                <a:ea typeface="微軟正黑體" panose="020B0604030504040204" pitchFamily="34" charset="-120"/>
              </a:rPr>
              <a:t>        第二</a:t>
            </a:r>
            <a:r>
              <a:rPr lang="zh-TW" altLang="en-US" sz="2400" dirty="0">
                <a:latin typeface="微軟正黑體" panose="020B0604030504040204" pitchFamily="34" charset="-120"/>
                <a:ea typeface="微軟正黑體" panose="020B0604030504040204" pitchFamily="34" charset="-120"/>
              </a:rPr>
              <a:t>部分包括一個信任問卷</a:t>
            </a:r>
            <a:r>
              <a:rPr lang="zh-TW" altLang="en-US" sz="2400" dirty="0" smtClean="0">
                <a:latin typeface="微軟正黑體" panose="020B0604030504040204" pitchFamily="34" charset="-120"/>
                <a:ea typeface="微軟正黑體" panose="020B0604030504040204" pitchFamily="34" charset="-120"/>
              </a:rPr>
              <a:t>（</a:t>
            </a:r>
            <a:r>
              <a:rPr lang="en-US" altLang="zh-TW" sz="2400" dirty="0" smtClean="0">
                <a:latin typeface="微軟正黑體" panose="020B0604030504040204" pitchFamily="34" charset="-120"/>
                <a:ea typeface="微軟正黑體" panose="020B0604030504040204" pitchFamily="34" charset="-120"/>
              </a:rPr>
              <a:t>8</a:t>
            </a:r>
            <a:r>
              <a:rPr lang="zh-TW" altLang="en-US" sz="2400" dirty="0" smtClean="0">
                <a:latin typeface="微軟正黑體" panose="020B0604030504040204" pitchFamily="34" charset="-120"/>
                <a:ea typeface="微軟正黑體" panose="020B0604030504040204" pitchFamily="34" charset="-120"/>
              </a:rPr>
              <a:t>項問題）</a:t>
            </a:r>
            <a:r>
              <a:rPr lang="zh-TW" altLang="en-US" sz="2400" dirty="0">
                <a:latin typeface="微軟正黑體" panose="020B0604030504040204" pitchFamily="34" charset="-120"/>
                <a:ea typeface="微軟正黑體" panose="020B0604030504040204" pitchFamily="34" charset="-120"/>
              </a:rPr>
              <a:t>和一個信任曲線</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a:lnSpc>
                <a:spcPct val="130000"/>
              </a:lnSpc>
            </a:pPr>
            <a:r>
              <a:rPr lang="zh-TW" altLang="en-US" sz="2400" dirty="0" smtClean="0">
                <a:latin typeface="微軟正黑體" panose="020B0604030504040204" pitchFamily="34" charset="-120"/>
                <a:ea typeface="微軟正黑體" panose="020B0604030504040204" pitchFamily="34" charset="-120"/>
              </a:rPr>
              <a:t>它們</a:t>
            </a:r>
            <a:r>
              <a:rPr lang="zh-TW" altLang="en-US" sz="2400" dirty="0">
                <a:latin typeface="微軟正黑體" panose="020B0604030504040204" pitchFamily="34" charset="-120"/>
                <a:ea typeface="微軟正黑體" panose="020B0604030504040204" pitchFamily="34" charset="-120"/>
              </a:rPr>
              <a:t>在每次測試</a:t>
            </a:r>
            <a:r>
              <a:rPr lang="zh-TW" altLang="en-US" sz="2400" dirty="0" smtClean="0">
                <a:latin typeface="微軟正黑體" panose="020B0604030504040204" pitchFamily="34" charset="-120"/>
                <a:ea typeface="微軟正黑體" panose="020B0604030504040204" pitchFamily="34" charset="-120"/>
              </a:rPr>
              <a:t>後使參與者以</a:t>
            </a:r>
            <a:r>
              <a:rPr lang="zh-TW" altLang="en-US" sz="2400" dirty="0">
                <a:latin typeface="微軟正黑體" panose="020B0604030504040204" pitchFamily="34" charset="-120"/>
                <a:ea typeface="微軟正黑體" panose="020B0604030504040204" pitchFamily="34" charset="-120"/>
              </a:rPr>
              <a:t>評估對車輛的總體信任度，從而對車輛進行綜合評估</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a:lnSpc>
                <a:spcPct val="130000"/>
              </a:lnSpc>
            </a:pP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ü"/>
            </a:pPr>
            <a:r>
              <a:rPr lang="zh-TW" altLang="en-US" sz="2400" dirty="0" smtClean="0">
                <a:latin typeface="微軟正黑體" panose="020B0604030504040204" pitchFamily="34" charset="-120"/>
                <a:ea typeface="微軟正黑體" panose="020B0604030504040204" pitchFamily="34" charset="-120"/>
              </a:rPr>
              <a:t>信任</a:t>
            </a:r>
            <a:r>
              <a:rPr lang="zh-TW" altLang="en-US" sz="2400" dirty="0">
                <a:latin typeface="微軟正黑體" panose="020B0604030504040204" pitchFamily="34" charset="-120"/>
                <a:ea typeface="微軟正黑體" panose="020B0604030504040204" pitchFamily="34" charset="-120"/>
              </a:rPr>
              <a:t>調查表是</a:t>
            </a:r>
            <a:r>
              <a:rPr lang="zh-TW" altLang="en-US" sz="2400" dirty="0" smtClean="0">
                <a:latin typeface="微軟正黑體" panose="020B0604030504040204" pitchFamily="34" charset="-120"/>
                <a:ea typeface="微軟正黑體" panose="020B0604030504040204" pitchFamily="34" charset="-120"/>
              </a:rPr>
              <a:t>基於</a:t>
            </a:r>
            <a:r>
              <a:rPr lang="en-US" altLang="zh-TW" sz="2400" dirty="0">
                <a:latin typeface="微軟正黑體" panose="020B0604030504040204" pitchFamily="34" charset="-120"/>
                <a:ea typeface="微軟正黑體" panose="020B0604030504040204" pitchFamily="34" charset="-120"/>
              </a:rPr>
              <a:t>Jian, </a:t>
            </a:r>
            <a:r>
              <a:rPr lang="en-US" altLang="zh-TW" sz="2400" dirty="0" err="1">
                <a:latin typeface="微軟正黑體" panose="020B0604030504040204" pitchFamily="34" charset="-120"/>
                <a:ea typeface="微軟正黑體" panose="020B0604030504040204" pitchFamily="34" charset="-120"/>
              </a:rPr>
              <a:t>Bisantz</a:t>
            </a:r>
            <a:r>
              <a:rPr lang="en-US" altLang="zh-TW" sz="2400" dirty="0">
                <a:latin typeface="微軟正黑體" panose="020B0604030504040204" pitchFamily="34" charset="-120"/>
                <a:ea typeface="微軟正黑體" panose="020B0604030504040204" pitchFamily="34" charset="-120"/>
              </a:rPr>
              <a:t>, and Drury (1998)</a:t>
            </a:r>
            <a:r>
              <a:rPr lang="zh-TW" altLang="en-US" sz="2400" dirty="0" smtClean="0">
                <a:latin typeface="微軟正黑體" panose="020B0604030504040204" pitchFamily="34" charset="-120"/>
                <a:ea typeface="微軟正黑體" panose="020B0604030504040204" pitchFamily="34" charset="-120"/>
              </a:rPr>
              <a:t>較</a:t>
            </a:r>
            <a:r>
              <a:rPr lang="zh-TW" altLang="en-US" sz="2400" dirty="0">
                <a:latin typeface="微軟正黑體" panose="020B0604030504040204" pitchFamily="34" charset="-120"/>
                <a:ea typeface="微軟正黑體" panose="020B0604030504040204" pitchFamily="34" charset="-120"/>
              </a:rPr>
              <a:t>早開發的有關自動化信任的調查表，其中包括有關目的，過程和性能信息的</a:t>
            </a:r>
            <a:r>
              <a:rPr lang="zh-TW" altLang="en-US" sz="2400" dirty="0" smtClean="0">
                <a:latin typeface="微軟正黑體" panose="020B0604030504040204" pitchFamily="34" charset="-120"/>
                <a:ea typeface="微軟正黑體" panose="020B0604030504040204" pitchFamily="34" charset="-120"/>
              </a:rPr>
              <a:t>問題</a:t>
            </a:r>
            <a:r>
              <a:rPr lang="en-US" altLang="zh-TW" sz="2400" dirty="0">
                <a:latin typeface="微軟正黑體" panose="020B0604030504040204" pitchFamily="34" charset="-120"/>
                <a:ea typeface="微軟正黑體" panose="020B0604030504040204" pitchFamily="34" charset="-120"/>
              </a:rPr>
              <a:t>(Lee &amp; See, 2004).</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ü"/>
            </a:pPr>
            <a:r>
              <a:rPr lang="zh-TW" altLang="en-US" sz="2400" dirty="0" smtClean="0">
                <a:latin typeface="微軟正黑體" panose="020B0604030504040204" pitchFamily="34" charset="-120"/>
                <a:ea typeface="微軟正黑體" panose="020B0604030504040204" pitchFamily="34" charset="-120"/>
              </a:rPr>
              <a:t>信任</a:t>
            </a:r>
            <a:r>
              <a:rPr lang="zh-TW" altLang="en-US" sz="2400" dirty="0">
                <a:latin typeface="微軟正黑體" panose="020B0604030504040204" pitchFamily="34" charset="-120"/>
                <a:ea typeface="微軟正黑體" panose="020B0604030504040204" pitchFamily="34" charset="-120"/>
              </a:rPr>
              <a:t>曲線是</a:t>
            </a:r>
            <a:r>
              <a:rPr lang="en-US" altLang="zh-TW" sz="2400" dirty="0">
                <a:latin typeface="微軟正黑體" panose="020B0604030504040204" pitchFamily="34" charset="-120"/>
                <a:ea typeface="微軟正黑體" panose="020B0604030504040204" pitchFamily="34" charset="-120"/>
              </a:rPr>
              <a:t>UX</a:t>
            </a:r>
            <a:r>
              <a:rPr lang="zh-TW" altLang="en-US" sz="2400" dirty="0">
                <a:latin typeface="微軟正黑體" panose="020B0604030504040204" pitchFamily="34" charset="-120"/>
                <a:ea typeface="微軟正黑體" panose="020B0604030504040204" pitchFamily="34" charset="-120"/>
              </a:rPr>
              <a:t>曲線的改編</a:t>
            </a:r>
            <a:r>
              <a:rPr lang="zh-TW" altLang="en-US" sz="2400" dirty="0" smtClean="0">
                <a:latin typeface="微軟正黑體" panose="020B0604030504040204" pitchFamily="34" charset="-120"/>
                <a:ea typeface="微軟正黑體" panose="020B0604030504040204" pitchFamily="34" charset="-120"/>
              </a:rPr>
              <a:t>版</a:t>
            </a:r>
            <a:r>
              <a:rPr lang="fi-FI" altLang="zh-TW" sz="2400" dirty="0">
                <a:latin typeface="微軟正黑體" panose="020B0604030504040204" pitchFamily="34" charset="-120"/>
                <a:ea typeface="微軟正黑體" panose="020B0604030504040204" pitchFamily="34" charset="-120"/>
              </a:rPr>
              <a:t>(Kujala, Roto, Vaananen-Vainio-Mattila, Karapanos, &amp; Sinnela, 2011)</a:t>
            </a:r>
            <a:r>
              <a:rPr lang="zh-TW" altLang="en-US" sz="2400" dirty="0" smtClean="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該工具旨在幫助用戶報告其產品體驗隨時間變化的情況。信任曲線包括一段時間內不同流量情況下用戶的信任級別（</a:t>
            </a:r>
            <a:r>
              <a:rPr lang="en-US" altLang="zh-TW" sz="2400" dirty="0">
                <a:latin typeface="微軟正黑體" panose="020B0604030504040204" pitchFamily="34" charset="-120"/>
                <a:ea typeface="微軟正黑體" panose="020B0604030504040204" pitchFamily="34" charset="-120"/>
              </a:rPr>
              <a:t>y</a:t>
            </a:r>
            <a:r>
              <a:rPr lang="zh-TW" altLang="en-US" sz="2400" dirty="0">
                <a:latin typeface="微軟正黑體" panose="020B0604030504040204" pitchFamily="34" charset="-120"/>
                <a:ea typeface="微軟正黑體" panose="020B0604030504040204" pitchFamily="34" charset="-120"/>
              </a:rPr>
              <a:t>軸）（</a:t>
            </a:r>
            <a:r>
              <a:rPr lang="en-US" altLang="zh-TW" sz="2400" dirty="0">
                <a:latin typeface="微軟正黑體" panose="020B0604030504040204" pitchFamily="34" charset="-120"/>
                <a:ea typeface="微軟正黑體" panose="020B0604030504040204" pitchFamily="34" charset="-120"/>
              </a:rPr>
              <a:t>x</a:t>
            </a:r>
            <a:r>
              <a:rPr lang="zh-TW" altLang="en-US" sz="2400" dirty="0">
                <a:latin typeface="微軟正黑體" panose="020B0604030504040204" pitchFamily="34" charset="-120"/>
                <a:ea typeface="微軟正黑體" panose="020B0604030504040204" pitchFamily="34" charset="-120"/>
              </a:rPr>
              <a:t>軸）</a:t>
            </a:r>
            <a:r>
              <a:rPr lang="zh-TW" altLang="en-US" sz="2400" dirty="0" smtClean="0">
                <a:latin typeface="微軟正黑體" panose="020B0604030504040204" pitchFamily="34" charset="-120"/>
                <a:ea typeface="微軟正黑體" panose="020B0604030504040204" pitchFamily="34" charset="-120"/>
              </a:rPr>
              <a:t>。</a:t>
            </a:r>
            <a:endParaRPr lang="zh-TW" altLang="en-US" sz="2400" dirty="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ü"/>
            </a:pPr>
            <a:r>
              <a:rPr lang="zh-TW" altLang="en-US" sz="2400" dirty="0">
                <a:latin typeface="微軟正黑體" panose="020B0604030504040204" pitchFamily="34" charset="-120"/>
                <a:ea typeface="微軟正黑體" panose="020B0604030504040204" pitchFamily="34" charset="-120"/>
              </a:rPr>
              <a:t>最後，在試驗後階段，我們對參與者進行了</a:t>
            </a:r>
            <a:r>
              <a:rPr lang="zh-TW" altLang="en-US" sz="2400" dirty="0" smtClean="0">
                <a:latin typeface="微軟正黑體" panose="020B0604030504040204" pitchFamily="34" charset="-120"/>
                <a:ea typeface="微軟正黑體" panose="020B0604030504040204" pitchFamily="34" charset="-120"/>
              </a:rPr>
              <a:t>深入採訪</a:t>
            </a:r>
            <a:r>
              <a:rPr lang="zh-TW" altLang="en-US" sz="2400" dirty="0">
                <a:latin typeface="微軟正黑體" panose="020B0604030504040204" pitchFamily="34" charset="-120"/>
                <a:ea typeface="微軟正黑體" panose="020B0604030504040204" pitchFamily="34" charset="-120"/>
              </a:rPr>
              <a:t>。信任曲線在這裡被重新引入作為“中介工具”</a:t>
            </a:r>
            <a:r>
              <a:rPr lang="en-US" altLang="zh-TW" sz="2400" dirty="0">
                <a:latin typeface="微軟正黑體" panose="020B0604030504040204" pitchFamily="34" charset="-120"/>
                <a:ea typeface="微軟正黑體" panose="020B0604030504040204" pitchFamily="34" charset="-120"/>
              </a:rPr>
              <a:t>(</a:t>
            </a:r>
            <a:r>
              <a:rPr lang="en-US" altLang="zh-TW" sz="2400" dirty="0" err="1">
                <a:latin typeface="微軟正黑體" panose="020B0604030504040204" pitchFamily="34" charset="-120"/>
                <a:ea typeface="微軟正黑體" panose="020B0604030504040204" pitchFamily="34" charset="-120"/>
              </a:rPr>
              <a:t>Karlsson</a:t>
            </a:r>
            <a:r>
              <a:rPr lang="en-US" altLang="zh-TW" sz="2400" dirty="0">
                <a:latin typeface="微軟正黑體" panose="020B0604030504040204" pitchFamily="34" charset="-120"/>
                <a:ea typeface="微軟正黑體" panose="020B0604030504040204" pitchFamily="34" charset="-120"/>
              </a:rPr>
              <a:t>, 1996)</a:t>
            </a:r>
            <a:r>
              <a:rPr lang="zh-TW" altLang="en-US" sz="2400" dirty="0">
                <a:latin typeface="微軟正黑體" panose="020B0604030504040204" pitchFamily="34" charset="-120"/>
                <a:ea typeface="微軟正黑體" panose="020B0604030504040204" pitchFamily="34" charset="-120"/>
              </a:rPr>
              <a:t>，以刺激</a:t>
            </a:r>
            <a:r>
              <a:rPr lang="zh-TW" altLang="en-US" sz="2400" b="1" dirty="0">
                <a:latin typeface="微軟正黑體" panose="020B0604030504040204" pitchFamily="34" charset="-120"/>
                <a:ea typeface="微軟正黑體" panose="020B0604030504040204" pitchFamily="34" charset="-120"/>
              </a:rPr>
              <a:t>參與者進一步反思和討論在特定情況下對</a:t>
            </a:r>
            <a:r>
              <a:rPr lang="en-US" altLang="zh-TW" sz="2400" b="1" dirty="0">
                <a:latin typeface="微軟正黑體" panose="020B0604030504040204" pitchFamily="34" charset="-120"/>
                <a:ea typeface="微軟正黑體" panose="020B0604030504040204" pitchFamily="34" charset="-120"/>
              </a:rPr>
              <a:t>AV</a:t>
            </a:r>
            <a:r>
              <a:rPr lang="zh-TW" altLang="en-US" sz="2400" b="1" dirty="0">
                <a:latin typeface="微軟正黑體" panose="020B0604030504040204" pitchFamily="34" charset="-120"/>
                <a:ea typeface="微軟正黑體" panose="020B0604030504040204" pitchFamily="34" charset="-120"/>
              </a:rPr>
              <a:t>的信任水平以及他們的整體信任</a:t>
            </a:r>
            <a:r>
              <a:rPr lang="zh-TW" altLang="en-US" sz="2400" dirty="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5543143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213675" y="175397"/>
            <a:ext cx="3072450" cy="698763"/>
          </a:xfrm>
          <a:solidFill>
            <a:schemeClr val="accent2">
              <a:lumMod val="60000"/>
              <a:lumOff val="40000"/>
            </a:schemeClr>
          </a:solidFill>
        </p:spPr>
        <p:txBody>
          <a:bodyPr>
            <a:normAutofit/>
          </a:bodyPr>
          <a:lstStyle/>
          <a:p>
            <a:r>
              <a:rPr lang="en-US" altLang="zh-TW" sz="3200" b="1" dirty="0">
                <a:latin typeface="微軟正黑體" panose="020B0604030504040204" pitchFamily="34" charset="-120"/>
                <a:ea typeface="微軟正黑體" panose="020B0604030504040204" pitchFamily="34" charset="-120"/>
              </a:rPr>
              <a:t>Analysis</a:t>
            </a:r>
            <a:endParaRPr lang="zh-TW" altLang="en-US" sz="3200" b="1"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a:xfrm>
            <a:off x="9505950" y="6356350"/>
            <a:ext cx="1847850" cy="365125"/>
          </a:xfrm>
        </p:spPr>
        <p:txBody>
          <a:bodyPr/>
          <a:lstStyle/>
          <a:p>
            <a:fld id="{044FB8EC-8959-441E-ADB3-308DB1B5389D}" type="slidenum">
              <a:rPr lang="zh-TW" altLang="en-US" smtClean="0"/>
              <a:t>14</a:t>
            </a:fld>
            <a:endParaRPr lang="zh-TW" altLang="en-US" dirty="0"/>
          </a:p>
        </p:txBody>
      </p:sp>
      <p:sp>
        <p:nvSpPr>
          <p:cNvPr id="8" name="矩形 7"/>
          <p:cNvSpPr/>
          <p:nvPr/>
        </p:nvSpPr>
        <p:spPr>
          <a:xfrm>
            <a:off x="571359" y="2182505"/>
            <a:ext cx="11027482" cy="2492990"/>
          </a:xfrm>
          <a:prstGeom prst="rect">
            <a:avLst/>
          </a:prstGeom>
        </p:spPr>
        <p:txBody>
          <a:bodyPr wrap="square">
            <a:spAutoFit/>
          </a:bodyPr>
          <a:lstStyle/>
          <a:p>
            <a:pPr marL="342900" indent="-342900">
              <a:lnSpc>
                <a:spcPct val="130000"/>
              </a:lnSpc>
              <a:buFont typeface="Wingdings" panose="05000000000000000000" pitchFamily="2" charset="2"/>
              <a:buChar char="ü"/>
            </a:pPr>
            <a:r>
              <a:rPr lang="zh-TW" altLang="en-US" sz="2400" dirty="0">
                <a:latin typeface="微軟正黑體" panose="020B0604030504040204" pitchFamily="34" charset="-120"/>
                <a:ea typeface="微軟正黑體" panose="020B0604030504040204" pitchFamily="34" charset="-120"/>
              </a:rPr>
              <a:t>分析了四種數據收集方法收集的數據</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ü"/>
            </a:pPr>
            <a:r>
              <a:rPr lang="zh-TW" altLang="en-US" sz="2400" dirty="0" smtClean="0">
                <a:latin typeface="微軟正黑體" panose="020B0604030504040204" pitchFamily="34" charset="-120"/>
                <a:ea typeface="微軟正黑體" panose="020B0604030504040204" pitchFamily="34" charset="-120"/>
              </a:rPr>
              <a:t> 及時</a:t>
            </a:r>
            <a:r>
              <a:rPr lang="zh-TW" altLang="en-US" sz="2400" dirty="0">
                <a:latin typeface="微軟正黑體" panose="020B0604030504040204" pitchFamily="34" charset="-120"/>
                <a:ea typeface="微軟正黑體" panose="020B0604030504040204" pitchFamily="34" charset="-120"/>
              </a:rPr>
              <a:t>信任評估，即（</a:t>
            </a:r>
            <a:r>
              <a:rPr lang="en-US" altLang="zh-TW" sz="2400" dirty="0">
                <a:latin typeface="微軟正黑體" panose="020B0604030504040204" pitchFamily="34" charset="-120"/>
                <a:ea typeface="微軟正黑體" panose="020B0604030504040204" pitchFamily="34" charset="-120"/>
              </a:rPr>
              <a:t>1</a:t>
            </a:r>
            <a:r>
              <a:rPr lang="zh-TW" altLang="en-US" sz="2400" dirty="0">
                <a:latin typeface="微軟正黑體" panose="020B0604030504040204" pitchFamily="34" charset="-120"/>
                <a:ea typeface="微軟正黑體" panose="020B0604030504040204" pitchFamily="34" charset="-120"/>
              </a:rPr>
              <a:t>）信任等級和（</a:t>
            </a:r>
            <a:r>
              <a:rPr lang="en-US" altLang="zh-TW" sz="2400" dirty="0">
                <a:latin typeface="微軟正黑體" panose="020B0604030504040204" pitchFamily="34" charset="-120"/>
                <a:ea typeface="微軟正黑體" panose="020B0604030504040204" pitchFamily="34" charset="-120"/>
              </a:rPr>
              <a:t>2</a:t>
            </a:r>
            <a:r>
              <a:rPr lang="zh-TW" altLang="en-US" sz="2400" dirty="0" smtClean="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Think-Aloud Protocols</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a:lnSpc>
                <a:spcPct val="130000"/>
              </a:lnSpc>
            </a:pPr>
            <a:r>
              <a:rPr lang="zh-TW" altLang="en-US" sz="2400" dirty="0">
                <a:latin typeface="微軟正黑體" panose="020B0604030504040204" pitchFamily="34" charset="-120"/>
                <a:ea typeface="微軟正黑體" panose="020B0604030504040204" pitchFamily="34" charset="-120"/>
              </a:rPr>
              <a:t> </a:t>
            </a:r>
            <a:r>
              <a:rPr lang="zh-TW" altLang="en-US" sz="2400" dirty="0" smtClean="0">
                <a:latin typeface="微軟正黑體" panose="020B0604030504040204" pitchFamily="34" charset="-120"/>
                <a:ea typeface="微軟正黑體" panose="020B0604030504040204" pitchFamily="34" charset="-120"/>
              </a:rPr>
              <a:t>   （</a:t>
            </a:r>
            <a:r>
              <a:rPr lang="en-US" altLang="zh-TW" sz="2400" dirty="0">
                <a:latin typeface="微軟正黑體" panose="020B0604030504040204" pitchFamily="34" charset="-120"/>
                <a:ea typeface="微軟正黑體" panose="020B0604030504040204" pitchFamily="34" charset="-120"/>
              </a:rPr>
              <a:t>3</a:t>
            </a:r>
            <a:r>
              <a:rPr lang="zh-TW" altLang="en-US" sz="2400" dirty="0">
                <a:latin typeface="微軟正黑體" panose="020B0604030504040204" pitchFamily="34" charset="-120"/>
                <a:ea typeface="微軟正黑體" panose="020B0604030504040204" pitchFamily="34" charset="-120"/>
              </a:rPr>
              <a:t>）信任</a:t>
            </a:r>
            <a:r>
              <a:rPr lang="zh-TW" altLang="en-US" sz="2400" dirty="0" smtClean="0">
                <a:latin typeface="微軟正黑體" panose="020B0604030504040204" pitchFamily="34" charset="-120"/>
                <a:ea typeface="微軟正黑體" panose="020B0604030504040204" pitchFamily="34" charset="-120"/>
              </a:rPr>
              <a:t>問卷和</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4</a:t>
            </a:r>
            <a:r>
              <a:rPr lang="zh-TW" altLang="en-US" sz="2400" dirty="0" smtClean="0">
                <a:latin typeface="微軟正黑體" panose="020B0604030504040204" pitchFamily="34" charset="-120"/>
                <a:ea typeface="微軟正黑體" panose="020B0604030504040204" pitchFamily="34" charset="-120"/>
              </a:rPr>
              <a:t>）受測後面談。</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ü"/>
            </a:pPr>
            <a:r>
              <a:rPr lang="zh-TW" altLang="en-US" sz="2400" dirty="0" smtClean="0">
                <a:latin typeface="微軟正黑體" panose="020B0604030504040204" pitchFamily="34" charset="-120"/>
                <a:ea typeface="微軟正黑體" panose="020B0604030504040204" pitchFamily="34" charset="-120"/>
              </a:rPr>
              <a:t>信任</a:t>
            </a:r>
            <a:r>
              <a:rPr lang="zh-TW" altLang="en-US" sz="2400" dirty="0">
                <a:latin typeface="微軟正黑體" panose="020B0604030504040204" pitchFamily="34" charset="-120"/>
                <a:ea typeface="微軟正黑體" panose="020B0604030504040204" pitchFamily="34" charset="-120"/>
              </a:rPr>
              <a:t>曲線本身並未進行分析，因為該曲線主要用作中介</a:t>
            </a:r>
            <a:r>
              <a:rPr lang="zh-TW" altLang="en-US" sz="2400" dirty="0" smtClean="0">
                <a:latin typeface="微軟正黑體" panose="020B0604030504040204" pitchFamily="34" charset="-120"/>
                <a:ea typeface="微軟正黑體" panose="020B0604030504040204" pitchFamily="34" charset="-120"/>
              </a:rPr>
              <a:t>工具</a:t>
            </a:r>
            <a:endParaRPr lang="en-US" altLang="zh-TW" sz="2400" dirty="0" smtClean="0">
              <a:latin typeface="微軟正黑體" panose="020B0604030504040204" pitchFamily="34" charset="-120"/>
              <a:ea typeface="微軟正黑體" panose="020B0604030504040204" pitchFamily="34" charset="-120"/>
            </a:endParaRPr>
          </a:p>
          <a:p>
            <a:pPr>
              <a:lnSpc>
                <a:spcPct val="130000"/>
              </a:lnSpc>
            </a:pPr>
            <a:r>
              <a:rPr lang="zh-TW" altLang="en-US" sz="2400" dirty="0" smtClean="0">
                <a:latin typeface="微軟正黑體" panose="020B0604030504040204" pitchFamily="34" charset="-120"/>
                <a:ea typeface="微軟正黑體" panose="020B0604030504040204" pitchFamily="34" charset="-120"/>
              </a:rPr>
              <a:t>     但是</a:t>
            </a:r>
            <a:r>
              <a:rPr lang="zh-TW" altLang="en-US" sz="2400" dirty="0">
                <a:latin typeface="微軟正黑體" panose="020B0604030504040204" pitchFamily="34" charset="-120"/>
                <a:ea typeface="微軟正黑體" panose="020B0604030504040204" pitchFamily="34" charset="-120"/>
              </a:rPr>
              <a:t>，記錄並解釋了參與者在</a:t>
            </a:r>
            <a:r>
              <a:rPr lang="zh-TW" altLang="en-US" sz="2400" dirty="0" smtClean="0">
                <a:latin typeface="微軟正黑體" panose="020B0604030504040204" pitchFamily="34" charset="-120"/>
                <a:ea typeface="微軟正黑體" panose="020B0604030504040204" pitchFamily="34" charset="-120"/>
              </a:rPr>
              <a:t>繪製信任曲線</a:t>
            </a:r>
            <a:r>
              <a:rPr lang="zh-TW" altLang="en-US" sz="2400" dirty="0">
                <a:latin typeface="微軟正黑體" panose="020B0604030504040204" pitchFamily="34" charset="-120"/>
                <a:ea typeface="微軟正黑體" panose="020B0604030504040204" pitchFamily="34" charset="-120"/>
              </a:rPr>
              <a:t>的</a:t>
            </a:r>
            <a:r>
              <a:rPr lang="zh-TW" altLang="en-US" sz="2400" dirty="0" smtClean="0">
                <a:latin typeface="微軟正黑體" panose="020B0604030504040204" pitchFamily="34" charset="-120"/>
                <a:ea typeface="微軟正黑體" panose="020B0604030504040204" pitchFamily="34" charset="-120"/>
              </a:rPr>
              <a:t>解釋</a:t>
            </a:r>
            <a:r>
              <a:rPr lang="zh-TW" altLang="en-US" sz="2400" dirty="0">
                <a:latin typeface="微軟正黑體" panose="020B0604030504040204" pitchFamily="34" charset="-120"/>
                <a:ea typeface="微軟正黑體" panose="020B0604030504040204" pitchFamily="34" charset="-120"/>
              </a:rPr>
              <a:t>的記錄</a:t>
            </a:r>
            <a:r>
              <a:rPr lang="zh-TW" altLang="en-US" sz="2400" dirty="0" smtClean="0">
                <a:latin typeface="微軟正黑體" panose="020B0604030504040204" pitchFamily="34" charset="-120"/>
                <a:ea typeface="微軟正黑體" panose="020B0604030504040204" pitchFamily="34" charset="-120"/>
              </a:rPr>
              <a:t>。</a:t>
            </a:r>
            <a:endParaRPr lang="zh-TW" altLang="en-US"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1638410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5"/>
          <p:cNvSpPr>
            <a:spLocks noGrp="1"/>
          </p:cNvSpPr>
          <p:nvPr>
            <p:ph type="sldNum" sz="quarter" idx="12"/>
          </p:nvPr>
        </p:nvSpPr>
        <p:spPr>
          <a:xfrm>
            <a:off x="9505950" y="6356350"/>
            <a:ext cx="1847850" cy="365125"/>
          </a:xfrm>
        </p:spPr>
        <p:txBody>
          <a:bodyPr/>
          <a:lstStyle/>
          <a:p>
            <a:fld id="{044FB8EC-8959-441E-ADB3-308DB1B5389D}" type="slidenum">
              <a:rPr lang="zh-TW" altLang="en-US" smtClean="0"/>
              <a:t>15</a:t>
            </a:fld>
            <a:endParaRPr lang="zh-TW" altLang="en-US" dirty="0"/>
          </a:p>
        </p:txBody>
      </p:sp>
      <p:sp>
        <p:nvSpPr>
          <p:cNvPr id="11"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10" name="標題 1"/>
          <p:cNvSpPr>
            <a:spLocks noGrp="1"/>
          </p:cNvSpPr>
          <p:nvPr>
            <p:ph type="ctrTitle"/>
          </p:nvPr>
        </p:nvSpPr>
        <p:spPr>
          <a:xfrm>
            <a:off x="213675" y="175397"/>
            <a:ext cx="5998282" cy="698763"/>
          </a:xfrm>
          <a:solidFill>
            <a:schemeClr val="accent2">
              <a:lumMod val="60000"/>
              <a:lumOff val="40000"/>
            </a:schemeClr>
          </a:solidFill>
        </p:spPr>
        <p:txBody>
          <a:bodyPr>
            <a:normAutofit/>
          </a:bodyPr>
          <a:lstStyle/>
          <a:p>
            <a:r>
              <a:rPr lang="zh-TW" altLang="en-US" sz="3200" b="1" dirty="0">
                <a:latin typeface="微軟正黑體" panose="020B0604030504040204" pitchFamily="34" charset="-120"/>
                <a:ea typeface="微軟正黑體" panose="020B0604030504040204" pitchFamily="34" charset="-120"/>
              </a:rPr>
              <a:t>圖</a:t>
            </a:r>
            <a:r>
              <a:rPr lang="en-US" altLang="zh-TW" sz="3200" b="1" dirty="0" smtClean="0">
                <a:latin typeface="微軟正黑體" panose="020B0604030504040204" pitchFamily="34" charset="-120"/>
                <a:ea typeface="微軟正黑體" panose="020B0604030504040204" pitchFamily="34" charset="-120"/>
              </a:rPr>
              <a:t>3.</a:t>
            </a:r>
            <a:r>
              <a:rPr lang="zh-TW" altLang="en-US" sz="3200" b="1" dirty="0" smtClean="0">
                <a:latin typeface="微軟正黑體" panose="020B0604030504040204" pitchFamily="34" charset="-120"/>
                <a:ea typeface="微軟正黑體" panose="020B0604030504040204" pitchFamily="34" charset="-120"/>
              </a:rPr>
              <a:t>信任</a:t>
            </a:r>
            <a:r>
              <a:rPr lang="zh-TW" altLang="en-US" sz="3200" b="1" dirty="0">
                <a:latin typeface="微軟正黑體" panose="020B0604030504040204" pitchFamily="34" charset="-120"/>
                <a:ea typeface="微軟正黑體" panose="020B0604030504040204" pitchFamily="34" charset="-120"/>
              </a:rPr>
              <a:t>曲線示例</a:t>
            </a:r>
          </a:p>
        </p:txBody>
      </p:sp>
      <p:sp>
        <p:nvSpPr>
          <p:cNvPr id="5" name="矩形 4"/>
          <p:cNvSpPr/>
          <p:nvPr/>
        </p:nvSpPr>
        <p:spPr>
          <a:xfrm>
            <a:off x="7316977" y="1647369"/>
            <a:ext cx="4823791" cy="4524315"/>
          </a:xfrm>
          <a:prstGeom prst="rect">
            <a:avLst/>
          </a:prstGeom>
        </p:spPr>
        <p:txBody>
          <a:bodyPr wrap="square">
            <a:spAutoFit/>
          </a:bodyPr>
          <a:lstStyle/>
          <a:p>
            <a:pPr marL="342900" indent="-342900">
              <a:buFont typeface="Arial" panose="020B0604020202020204" pitchFamily="34" charset="0"/>
              <a:buChar char="•"/>
            </a:pPr>
            <a:r>
              <a:rPr lang="en-US" altLang="zh-TW" sz="2400" dirty="0">
                <a:latin typeface="微軟正黑體" panose="020B0604030504040204" pitchFamily="34" charset="-120"/>
                <a:ea typeface="微軟正黑體" panose="020B0604030504040204" pitchFamily="34" charset="-120"/>
              </a:rPr>
              <a:t>x</a:t>
            </a:r>
            <a:r>
              <a:rPr lang="zh-TW" altLang="en-US" sz="2400" dirty="0">
                <a:latin typeface="微軟正黑體" panose="020B0604030504040204" pitchFamily="34" charset="-120"/>
                <a:ea typeface="微軟正黑體" panose="020B0604030504040204" pitchFamily="34" charset="-120"/>
              </a:rPr>
              <a:t>軸表示時間（</a:t>
            </a:r>
            <a:r>
              <a:rPr lang="en-US" altLang="zh-TW" sz="2400" dirty="0" err="1">
                <a:latin typeface="微軟正黑體" panose="020B0604030504040204" pitchFamily="34" charset="-120"/>
                <a:ea typeface="微軟正黑體" panose="020B0604030504040204" pitchFamily="34" charset="-120"/>
              </a:rPr>
              <a:t>Sw</a:t>
            </a:r>
            <a:r>
              <a:rPr lang="en-US" altLang="zh-TW" sz="2400" dirty="0">
                <a:latin typeface="微軟正黑體" panose="020B0604030504040204" pitchFamily="34" charset="-120"/>
                <a:ea typeface="微軟正黑體" panose="020B0604030504040204" pitchFamily="34" charset="-120"/>
              </a:rPr>
              <a:t> = </a:t>
            </a:r>
            <a:r>
              <a:rPr lang="en-US" altLang="zh-TW" sz="2400" dirty="0" err="1">
                <a:latin typeface="微軟正黑體" panose="020B0604030504040204" pitchFamily="34" charset="-120"/>
                <a:ea typeface="微軟正黑體" panose="020B0604030504040204" pitchFamily="34" charset="-120"/>
              </a:rPr>
              <a:t>Tid</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342900" indent="-342900">
              <a:buFont typeface="Arial" panose="020B0604020202020204" pitchFamily="34" charset="0"/>
              <a:buChar char="•"/>
            </a:pPr>
            <a:r>
              <a:rPr lang="en-US" altLang="zh-TW" sz="2400" dirty="0" smtClean="0">
                <a:latin typeface="微軟正黑體" panose="020B0604030504040204" pitchFamily="34" charset="-120"/>
                <a:ea typeface="微軟正黑體" panose="020B0604030504040204" pitchFamily="34" charset="-120"/>
              </a:rPr>
              <a:t>y</a:t>
            </a:r>
            <a:r>
              <a:rPr lang="zh-TW" altLang="en-US" sz="2400" dirty="0">
                <a:latin typeface="微軟正黑體" panose="020B0604030504040204" pitchFamily="34" charset="-120"/>
                <a:ea typeface="微軟正黑體" panose="020B0604030504040204" pitchFamily="34" charset="-120"/>
              </a:rPr>
              <a:t>軸表示信任級別</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r>
              <a:rPr lang="zh-TW" altLang="en-US" sz="2400" dirty="0" smtClean="0">
                <a:latin typeface="微軟正黑體" panose="020B0604030504040204" pitchFamily="34" charset="-120"/>
                <a:ea typeface="微軟正黑體" panose="020B0604030504040204" pitchFamily="34" charset="-120"/>
              </a:rPr>
              <a:t>   從</a:t>
            </a:r>
            <a:r>
              <a:rPr lang="zh-TW" altLang="en-US" sz="2400" dirty="0">
                <a:latin typeface="微軟正黑體" panose="020B0604030504040204" pitchFamily="34" charset="-120"/>
                <a:ea typeface="微軟正黑體" panose="020B0604030504040204" pitchFamily="34" charset="-120"/>
              </a:rPr>
              <a:t>高（</a:t>
            </a:r>
            <a:r>
              <a:rPr lang="en-US" altLang="zh-TW" sz="2400" dirty="0" err="1">
                <a:latin typeface="微軟正黑體" panose="020B0604030504040204" pitchFamily="34" charset="-120"/>
                <a:ea typeface="微軟正黑體" panose="020B0604030504040204" pitchFamily="34" charset="-120"/>
              </a:rPr>
              <a:t>Sw</a:t>
            </a:r>
            <a:r>
              <a:rPr lang="en-US" altLang="zh-TW" sz="2400" dirty="0">
                <a:latin typeface="微軟正黑體" panose="020B0604030504040204" pitchFamily="34" charset="-120"/>
                <a:ea typeface="微軟正黑體" panose="020B0604030504040204" pitchFamily="34" charset="-120"/>
              </a:rPr>
              <a:t> =</a:t>
            </a:r>
            <a:r>
              <a:rPr lang="en-US" altLang="zh-TW" sz="2400" dirty="0" err="1">
                <a:latin typeface="微軟正黑體" panose="020B0604030504040204" pitchFamily="34" charset="-120"/>
                <a:ea typeface="微軟正黑體" panose="020B0604030504040204" pitchFamily="34" charset="-120"/>
              </a:rPr>
              <a:t>Högnivåav</a:t>
            </a:r>
            <a:r>
              <a:rPr lang="en-US" altLang="zh-TW" sz="2400" dirty="0">
                <a:latin typeface="微軟正黑體" panose="020B0604030504040204" pitchFamily="34" charset="-120"/>
                <a:ea typeface="微軟正黑體" panose="020B0604030504040204" pitchFamily="34" charset="-120"/>
              </a:rPr>
              <a:t> </a:t>
            </a:r>
            <a:r>
              <a:rPr lang="en-US" altLang="zh-TW" sz="2400" dirty="0" err="1">
                <a:latin typeface="微軟正黑體" panose="020B0604030504040204" pitchFamily="34" charset="-120"/>
                <a:ea typeface="微軟正黑體" panose="020B0604030504040204" pitchFamily="34" charset="-120"/>
              </a:rPr>
              <a:t>tillit</a:t>
            </a:r>
            <a:r>
              <a:rPr lang="zh-TW" altLang="en-US" sz="2400" dirty="0">
                <a:latin typeface="微軟正黑體" panose="020B0604030504040204" pitchFamily="34" charset="-120"/>
                <a:ea typeface="微軟正黑體" panose="020B0604030504040204" pitchFamily="34" charset="-120"/>
              </a:rPr>
              <a:t>）</a:t>
            </a:r>
            <a:r>
              <a:rPr lang="zh-TW" altLang="en-US" sz="2400" dirty="0" smtClean="0">
                <a:latin typeface="微軟正黑體" panose="020B0604030504040204" pitchFamily="34" charset="-120"/>
                <a:ea typeface="微軟正黑體" panose="020B0604030504040204" pitchFamily="34" charset="-120"/>
              </a:rPr>
              <a:t>到   </a:t>
            </a:r>
            <a:endParaRPr lang="en-US" altLang="zh-TW" sz="2400" dirty="0" smtClean="0">
              <a:latin typeface="微軟正黑體" panose="020B0604030504040204" pitchFamily="34" charset="-120"/>
              <a:ea typeface="微軟正黑體" panose="020B0604030504040204" pitchFamily="34" charset="-120"/>
            </a:endParaRPr>
          </a:p>
          <a:p>
            <a:r>
              <a:rPr lang="zh-TW" altLang="en-US" sz="2400" dirty="0">
                <a:latin typeface="微軟正黑體" panose="020B0604030504040204" pitchFamily="34" charset="-120"/>
                <a:ea typeface="微軟正黑體" panose="020B0604030504040204" pitchFamily="34" charset="-120"/>
              </a:rPr>
              <a:t> </a:t>
            </a:r>
            <a:r>
              <a:rPr lang="zh-TW" altLang="en-US" sz="2400" dirty="0" smtClean="0">
                <a:latin typeface="微軟正黑體" panose="020B0604030504040204" pitchFamily="34" charset="-120"/>
                <a:ea typeface="微軟正黑體" panose="020B0604030504040204" pitchFamily="34" charset="-120"/>
              </a:rPr>
              <a:t>  低</a:t>
            </a:r>
            <a:r>
              <a:rPr lang="zh-TW" altLang="en-US" sz="2400" dirty="0">
                <a:latin typeface="微軟正黑體" panose="020B0604030504040204" pitchFamily="34" charset="-120"/>
                <a:ea typeface="微軟正黑體" panose="020B0604030504040204" pitchFamily="34" charset="-120"/>
              </a:rPr>
              <a:t>（</a:t>
            </a:r>
            <a:r>
              <a:rPr lang="en-US" altLang="zh-TW" sz="2400" dirty="0" err="1">
                <a:latin typeface="微軟正黑體" panose="020B0604030504040204" pitchFamily="34" charset="-120"/>
                <a:ea typeface="微軟正黑體" panose="020B0604030504040204" pitchFamily="34" charset="-120"/>
              </a:rPr>
              <a:t>Lågnivåav</a:t>
            </a:r>
            <a:r>
              <a:rPr lang="en-US" altLang="zh-TW" sz="2400" dirty="0">
                <a:latin typeface="微軟正黑體" panose="020B0604030504040204" pitchFamily="34" charset="-120"/>
                <a:ea typeface="微軟正黑體" panose="020B0604030504040204" pitchFamily="34" charset="-120"/>
              </a:rPr>
              <a:t> </a:t>
            </a:r>
            <a:r>
              <a:rPr lang="en-US" altLang="zh-TW" sz="2400" dirty="0" err="1">
                <a:latin typeface="微軟正黑體" panose="020B0604030504040204" pitchFamily="34" charset="-120"/>
                <a:ea typeface="微軟正黑體" panose="020B0604030504040204" pitchFamily="34" charset="-120"/>
              </a:rPr>
              <a:t>tillit</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342900" indent="-342900">
              <a:buFont typeface="Arial" panose="020B0604020202020204" pitchFamily="34" charset="0"/>
              <a:buChar char="•"/>
            </a:pPr>
            <a:r>
              <a:rPr lang="zh-TW" altLang="en-US" sz="2400" dirty="0" smtClean="0">
                <a:latin typeface="微軟正黑體" panose="020B0604030504040204" pitchFamily="34" charset="-120"/>
                <a:ea typeface="微軟正黑體" panose="020B0604030504040204" pitchFamily="34" charset="-120"/>
              </a:rPr>
              <a:t>點</a:t>
            </a:r>
            <a:r>
              <a:rPr lang="zh-TW" altLang="en-US" sz="2400" dirty="0">
                <a:latin typeface="微軟正黑體" panose="020B0604030504040204" pitchFamily="34" charset="-120"/>
                <a:ea typeface="微軟正黑體" panose="020B0604030504040204" pitchFamily="34" charset="-120"/>
              </a:rPr>
              <a:t>和相關文本指示的情況為</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r>
              <a:rPr lang="zh-TW" altLang="en-US" sz="2400" dirty="0" smtClean="0">
                <a:latin typeface="微軟正黑體" panose="020B0604030504040204" pitchFamily="34" charset="-120"/>
                <a:ea typeface="微軟正黑體" panose="020B0604030504040204" pitchFamily="34" charset="-120"/>
              </a:rPr>
              <a:t>    紅燈（</a:t>
            </a:r>
            <a:r>
              <a:rPr lang="en-US" altLang="zh-TW" sz="2400" dirty="0" err="1">
                <a:latin typeface="微軟正黑體" panose="020B0604030504040204" pitchFamily="34" charset="-120"/>
                <a:ea typeface="微軟正黑體" panose="020B0604030504040204" pitchFamily="34" charset="-120"/>
              </a:rPr>
              <a:t>Sw</a:t>
            </a:r>
            <a:r>
              <a:rPr lang="en-US" altLang="zh-TW" sz="2400" dirty="0">
                <a:latin typeface="微軟正黑體" panose="020B0604030504040204" pitchFamily="34" charset="-120"/>
                <a:ea typeface="微軟正黑體" panose="020B0604030504040204" pitchFamily="34" charset="-120"/>
              </a:rPr>
              <a:t> =</a:t>
            </a:r>
            <a:r>
              <a:rPr lang="en-US" altLang="zh-TW" sz="2400" dirty="0" err="1">
                <a:latin typeface="微軟正黑體" panose="020B0604030504040204" pitchFamily="34" charset="-120"/>
                <a:ea typeface="微軟正黑體" panose="020B0604030504040204" pitchFamily="34" charset="-120"/>
              </a:rPr>
              <a:t>rödljus</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r>
              <a:rPr lang="zh-TW" altLang="en-US" sz="2400" dirty="0" smtClean="0">
                <a:latin typeface="微軟正黑體" panose="020B0604030504040204" pitchFamily="34" charset="-120"/>
                <a:ea typeface="微軟正黑體" panose="020B0604030504040204" pitchFamily="34" charset="-120"/>
              </a:rPr>
              <a:t>    行人</a:t>
            </a:r>
            <a:r>
              <a:rPr lang="zh-TW" altLang="en-US" sz="2400" dirty="0">
                <a:latin typeface="微軟正黑體" panose="020B0604030504040204" pitchFamily="34" charset="-120"/>
                <a:ea typeface="微軟正黑體" panose="020B0604030504040204" pitchFamily="34" charset="-120"/>
              </a:rPr>
              <a:t>（</a:t>
            </a:r>
            <a:r>
              <a:rPr lang="en-US" altLang="zh-TW" sz="2400" dirty="0" err="1">
                <a:latin typeface="微軟正黑體" panose="020B0604030504040204" pitchFamily="34" charset="-120"/>
                <a:ea typeface="微軟正黑體" panose="020B0604030504040204" pitchFamily="34" charset="-120"/>
              </a:rPr>
              <a:t>Sw</a:t>
            </a:r>
            <a:r>
              <a:rPr lang="en-US" altLang="zh-TW" sz="2400" dirty="0">
                <a:latin typeface="微軟正黑體" panose="020B0604030504040204" pitchFamily="34" charset="-120"/>
                <a:ea typeface="微軟正黑體" panose="020B0604030504040204" pitchFamily="34" charset="-120"/>
              </a:rPr>
              <a:t> =</a:t>
            </a:r>
            <a:r>
              <a:rPr lang="en-US" altLang="zh-TW" sz="2400" dirty="0" err="1">
                <a:latin typeface="微軟正黑體" panose="020B0604030504040204" pitchFamily="34" charset="-120"/>
                <a:ea typeface="微軟正黑體" panose="020B0604030504040204" pitchFamily="34" charset="-120"/>
              </a:rPr>
              <a:t>Gående</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r>
              <a:rPr lang="zh-TW" altLang="en-US" sz="2400" dirty="0">
                <a:latin typeface="微軟正黑體" panose="020B0604030504040204" pitchFamily="34" charset="-120"/>
                <a:ea typeface="微軟正黑體" panose="020B0604030504040204" pitchFamily="34" charset="-120"/>
              </a:rPr>
              <a:t> </a:t>
            </a:r>
            <a:r>
              <a:rPr lang="zh-TW" altLang="en-US" sz="2400" dirty="0" smtClean="0">
                <a:latin typeface="微軟正黑體" panose="020B0604030504040204" pitchFamily="34" charset="-120"/>
                <a:ea typeface="微軟正黑體" panose="020B0604030504040204" pitchFamily="34" charset="-120"/>
              </a:rPr>
              <a:t>   在環形路口轉彎（</a:t>
            </a:r>
            <a:r>
              <a:rPr lang="en-US" altLang="zh-TW" sz="2400" dirty="0" err="1">
                <a:latin typeface="微軟正黑體" panose="020B0604030504040204" pitchFamily="34" charset="-120"/>
                <a:ea typeface="微軟正黑體" panose="020B0604030504040204" pitchFamily="34" charset="-120"/>
              </a:rPr>
              <a:t>Sw</a:t>
            </a:r>
            <a:r>
              <a:rPr lang="zh-TW" altLang="en-US" sz="2400" dirty="0">
                <a:latin typeface="微軟正黑體" panose="020B0604030504040204" pitchFamily="34" charset="-120"/>
                <a:ea typeface="微軟正黑體" panose="020B0604030504040204" pitchFamily="34" charset="-120"/>
              </a:rPr>
              <a:t>：</a:t>
            </a:r>
            <a:r>
              <a:rPr lang="en-US" altLang="zh-TW" sz="2400" dirty="0" err="1">
                <a:latin typeface="微軟正黑體" panose="020B0604030504040204" pitchFamily="34" charset="-120"/>
                <a:ea typeface="微軟正黑體" panose="020B0604030504040204" pitchFamily="34" charset="-120"/>
              </a:rPr>
              <a:t>Svängdeavfrånstorvägrondell</a:t>
            </a:r>
            <a:r>
              <a:rPr lang="zh-TW" altLang="en-US" sz="2400" dirty="0">
                <a:latin typeface="微軟正黑體" panose="020B0604030504040204" pitchFamily="34" charset="-120"/>
                <a:ea typeface="微軟正黑體" panose="020B0604030504040204" pitchFamily="34" charset="-120"/>
              </a:rPr>
              <a:t>）</a:t>
            </a:r>
            <a:r>
              <a:rPr lang="zh-TW" altLang="en-US" sz="2400" dirty="0" smtClean="0">
                <a:latin typeface="微軟正黑體" panose="020B0604030504040204" pitchFamily="34" charset="-120"/>
                <a:ea typeface="微軟正黑體" panose="020B0604030504040204" pitchFamily="34" charset="-120"/>
              </a:rPr>
              <a:t>和騎自行車的人（</a:t>
            </a:r>
            <a:r>
              <a:rPr lang="en-US" altLang="zh-TW" sz="2400" dirty="0" err="1">
                <a:latin typeface="微軟正黑體" panose="020B0604030504040204" pitchFamily="34" charset="-120"/>
                <a:ea typeface="微軟正黑體" panose="020B0604030504040204" pitchFamily="34" charset="-120"/>
              </a:rPr>
              <a:t>Sw</a:t>
            </a:r>
            <a:r>
              <a:rPr lang="en-US" altLang="zh-TW" sz="2400" dirty="0">
                <a:latin typeface="微軟正黑體" panose="020B0604030504040204" pitchFamily="34" charset="-120"/>
                <a:ea typeface="微軟正黑體" panose="020B0604030504040204" pitchFamily="34" charset="-120"/>
              </a:rPr>
              <a:t> = </a:t>
            </a:r>
            <a:r>
              <a:rPr lang="en-US" altLang="zh-TW" sz="2400" dirty="0" err="1">
                <a:latin typeface="微軟正黑體" panose="020B0604030504040204" pitchFamily="34" charset="-120"/>
                <a:ea typeface="微軟正黑體" panose="020B0604030504040204" pitchFamily="34" charset="-120"/>
              </a:rPr>
              <a:t>Cyklist</a:t>
            </a:r>
            <a:r>
              <a:rPr lang="zh-TW" altLang="en-US" sz="2400" dirty="0" smtClean="0">
                <a:latin typeface="微軟正黑體" panose="020B0604030504040204" pitchFamily="34" charset="-120"/>
                <a:ea typeface="微軟正黑體" panose="020B0604030504040204" pitchFamily="34" charset="-120"/>
              </a:rPr>
              <a:t>） 。</a:t>
            </a:r>
            <a:endParaRPr lang="en-US" altLang="zh-TW" sz="2400" dirty="0" smtClean="0">
              <a:latin typeface="微軟正黑體" panose="020B0604030504040204" pitchFamily="34" charset="-120"/>
              <a:ea typeface="微軟正黑體" panose="020B0604030504040204" pitchFamily="34" charset="-120"/>
            </a:endParaRPr>
          </a:p>
          <a:p>
            <a:pPr marL="342900" indent="-342900">
              <a:buFont typeface="Arial" panose="020B0604020202020204" pitchFamily="34" charset="0"/>
              <a:buChar char="•"/>
            </a:pPr>
            <a:r>
              <a:rPr lang="zh-TW" altLang="en-US" sz="2400" dirty="0" smtClean="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總體不錯，</a:t>
            </a:r>
            <a:r>
              <a:rPr lang="zh-TW" altLang="en-US" sz="2400" dirty="0" smtClean="0">
                <a:latin typeface="微軟正黑體" panose="020B0604030504040204" pitchFamily="34" charset="-120"/>
                <a:ea typeface="微軟正黑體" panose="020B0604030504040204" pitchFamily="34" charset="-120"/>
              </a:rPr>
              <a:t>但</a:t>
            </a:r>
            <a:r>
              <a:rPr lang="en-US" altLang="zh-TW" sz="2400" dirty="0" smtClean="0">
                <a:latin typeface="微軟正黑體" panose="020B0604030504040204" pitchFamily="34" charset="-120"/>
                <a:ea typeface="微軟正黑體" panose="020B0604030504040204" pitchFamily="34" charset="-120"/>
              </a:rPr>
              <a:t>”</a:t>
            </a:r>
            <a:r>
              <a:rPr lang="zh-TW" altLang="en-US" sz="2400" dirty="0" smtClean="0">
                <a:latin typeface="微軟正黑體" panose="020B0604030504040204" pitchFamily="34" charset="-120"/>
                <a:ea typeface="微軟正黑體" panose="020B0604030504040204" pitchFamily="34" charset="-120"/>
              </a:rPr>
              <a:t>騎</a:t>
            </a:r>
            <a:r>
              <a:rPr lang="zh-TW" altLang="en-US" sz="2400" dirty="0">
                <a:latin typeface="微軟正黑體" panose="020B0604030504040204" pitchFamily="34" charset="-120"/>
                <a:ea typeface="微軟正黑體" panose="020B0604030504040204" pitchFamily="34" charset="-120"/>
              </a:rPr>
              <a:t>自行車的</a:t>
            </a:r>
            <a:r>
              <a:rPr lang="zh-TW" altLang="en-US" sz="2400" dirty="0" smtClean="0">
                <a:latin typeface="微軟正黑體" panose="020B0604030504040204" pitchFamily="34" charset="-120"/>
                <a:ea typeface="微軟正黑體" panose="020B0604030504040204" pitchFamily="34" charset="-120"/>
              </a:rPr>
              <a:t>人</a:t>
            </a:r>
            <a:r>
              <a:rPr lang="en-US" altLang="zh-TW" sz="2400" dirty="0" smtClean="0">
                <a:latin typeface="微軟正黑體" panose="020B0604030504040204" pitchFamily="34" charset="-120"/>
                <a:ea typeface="微軟正黑體" panose="020B0604030504040204" pitchFamily="34" charset="-120"/>
              </a:rPr>
              <a:t>“</a:t>
            </a:r>
            <a:r>
              <a:rPr lang="zh-TW" altLang="en-US" sz="2400" dirty="0" smtClean="0">
                <a:latin typeface="微軟正黑體" panose="020B0604030504040204" pitchFamily="34" charset="-120"/>
                <a:ea typeface="微軟正黑體" panose="020B0604030504040204" pitchFamily="34" charset="-120"/>
              </a:rPr>
              <a:t>這裡感到不適。</a:t>
            </a:r>
            <a:endParaRPr lang="zh-TW" altLang="en-US" sz="2400" dirty="0">
              <a:latin typeface="微軟正黑體" panose="020B0604030504040204" pitchFamily="34" charset="-120"/>
              <a:ea typeface="微軟正黑體" panose="020B0604030504040204" pitchFamily="34" charset="-120"/>
            </a:endParaRPr>
          </a:p>
        </p:txBody>
      </p:sp>
      <p:grpSp>
        <p:nvGrpSpPr>
          <p:cNvPr id="16" name="群組 15"/>
          <p:cNvGrpSpPr/>
          <p:nvPr/>
        </p:nvGrpSpPr>
        <p:grpSpPr>
          <a:xfrm>
            <a:off x="74527" y="1096686"/>
            <a:ext cx="7242450" cy="5259664"/>
            <a:chOff x="213675" y="1096686"/>
            <a:chExt cx="7242450" cy="5259664"/>
          </a:xfrm>
        </p:grpSpPr>
        <p:pic>
          <p:nvPicPr>
            <p:cNvPr id="2050" name="Picture 2" descr="https://ars.els-cdn.com/content/image/1-s2.0-S1369847818306594-gr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675" y="1096686"/>
              <a:ext cx="7242450" cy="5037138"/>
            </a:xfrm>
            <a:prstGeom prst="rect">
              <a:avLst/>
            </a:prstGeom>
            <a:noFill/>
            <a:extLst>
              <a:ext uri="{909E8E84-426E-40DD-AFC4-6F175D3DCCD1}">
                <a14:hiddenFill xmlns:a14="http://schemas.microsoft.com/office/drawing/2010/main">
                  <a:solidFill>
                    <a:srgbClr val="FFFFFF"/>
                  </a:solidFill>
                </a14:hiddenFill>
              </a:ext>
            </a:extLst>
          </p:spPr>
        </p:pic>
        <p:sp>
          <p:nvSpPr>
            <p:cNvPr id="9" name="矩形 8"/>
            <p:cNvSpPr/>
            <p:nvPr/>
          </p:nvSpPr>
          <p:spPr>
            <a:xfrm>
              <a:off x="2025760" y="1823039"/>
              <a:ext cx="646331" cy="369332"/>
            </a:xfrm>
            <a:prstGeom prst="rect">
              <a:avLst/>
            </a:prstGeom>
            <a:solidFill>
              <a:schemeClr val="bg1"/>
            </a:solidFill>
          </p:spPr>
          <p:txBody>
            <a:bodyPr wrap="none">
              <a:spAutoFit/>
            </a:bodyPr>
            <a:lstStyle/>
            <a:p>
              <a:r>
                <a:rPr lang="zh-TW" altLang="en-US" dirty="0">
                  <a:latin typeface="微軟正黑體" panose="020B0604030504040204" pitchFamily="34" charset="-120"/>
                  <a:ea typeface="微軟正黑體" panose="020B0604030504040204" pitchFamily="34" charset="-120"/>
                </a:rPr>
                <a:t>紅燈</a:t>
              </a:r>
              <a:endParaRPr lang="zh-TW" altLang="en-US" dirty="0"/>
            </a:p>
          </p:txBody>
        </p:sp>
        <p:sp>
          <p:nvSpPr>
            <p:cNvPr id="12" name="矩形 11"/>
            <p:cNvSpPr/>
            <p:nvPr/>
          </p:nvSpPr>
          <p:spPr>
            <a:xfrm>
              <a:off x="2758498" y="1823039"/>
              <a:ext cx="646331" cy="369332"/>
            </a:xfrm>
            <a:prstGeom prst="rect">
              <a:avLst/>
            </a:prstGeom>
            <a:solidFill>
              <a:schemeClr val="bg1"/>
            </a:solidFill>
          </p:spPr>
          <p:txBody>
            <a:bodyPr wrap="none">
              <a:spAutoFit/>
            </a:bodyPr>
            <a:lstStyle/>
            <a:p>
              <a:r>
                <a:rPr lang="zh-TW" altLang="en-US" dirty="0">
                  <a:latin typeface="微軟正黑體" panose="020B0604030504040204" pitchFamily="34" charset="-120"/>
                  <a:ea typeface="微軟正黑體" panose="020B0604030504040204" pitchFamily="34" charset="-120"/>
                </a:rPr>
                <a:t>行人</a:t>
              </a:r>
              <a:endParaRPr lang="zh-TW" altLang="en-US" dirty="0"/>
            </a:p>
          </p:txBody>
        </p:sp>
        <p:sp>
          <p:nvSpPr>
            <p:cNvPr id="13" name="矩形 12"/>
            <p:cNvSpPr/>
            <p:nvPr/>
          </p:nvSpPr>
          <p:spPr>
            <a:xfrm>
              <a:off x="4172373" y="1246569"/>
              <a:ext cx="1569660" cy="369332"/>
            </a:xfrm>
            <a:prstGeom prst="rect">
              <a:avLst/>
            </a:prstGeom>
            <a:solidFill>
              <a:schemeClr val="bg1"/>
            </a:solidFill>
          </p:spPr>
          <p:txBody>
            <a:bodyPr wrap="none">
              <a:spAutoFit/>
            </a:bodyPr>
            <a:lstStyle/>
            <a:p>
              <a:r>
                <a:rPr lang="zh-TW" altLang="en-US" dirty="0" smtClean="0">
                  <a:latin typeface="微軟正黑體" panose="020B0604030504040204" pitchFamily="34" charset="-120"/>
                  <a:ea typeface="微軟正黑體" panose="020B0604030504040204" pitchFamily="34" charset="-120"/>
                </a:rPr>
                <a:t>環形</a:t>
              </a:r>
              <a:r>
                <a:rPr lang="zh-TW" altLang="en-US" dirty="0">
                  <a:latin typeface="微軟正黑體" panose="020B0604030504040204" pitchFamily="34" charset="-120"/>
                  <a:ea typeface="微軟正黑體" panose="020B0604030504040204" pitchFamily="34" charset="-120"/>
                </a:rPr>
                <a:t>路口轉彎</a:t>
              </a:r>
              <a:endParaRPr lang="zh-TW" altLang="en-US" dirty="0"/>
            </a:p>
          </p:txBody>
        </p:sp>
        <p:sp>
          <p:nvSpPr>
            <p:cNvPr id="14" name="矩形 13"/>
            <p:cNvSpPr/>
            <p:nvPr/>
          </p:nvSpPr>
          <p:spPr>
            <a:xfrm>
              <a:off x="4642297" y="4248186"/>
              <a:ext cx="1569660" cy="369332"/>
            </a:xfrm>
            <a:prstGeom prst="rect">
              <a:avLst/>
            </a:prstGeom>
            <a:solidFill>
              <a:schemeClr val="bg1"/>
            </a:solidFill>
          </p:spPr>
          <p:txBody>
            <a:bodyPr wrap="none">
              <a:spAutoFit/>
            </a:bodyPr>
            <a:lstStyle/>
            <a:p>
              <a:r>
                <a:rPr lang="zh-TW" altLang="en-US" dirty="0">
                  <a:latin typeface="微軟正黑體" panose="020B0604030504040204" pitchFamily="34" charset="-120"/>
                  <a:ea typeface="微軟正黑體" panose="020B0604030504040204" pitchFamily="34" charset="-120"/>
                </a:rPr>
                <a:t>騎自行車的人</a:t>
              </a:r>
              <a:endParaRPr lang="zh-TW" altLang="en-US" dirty="0"/>
            </a:p>
          </p:txBody>
        </p:sp>
        <p:sp>
          <p:nvSpPr>
            <p:cNvPr id="15" name="矩形 14"/>
            <p:cNvSpPr/>
            <p:nvPr/>
          </p:nvSpPr>
          <p:spPr>
            <a:xfrm>
              <a:off x="602729" y="5987018"/>
              <a:ext cx="5609228" cy="369332"/>
            </a:xfrm>
            <a:prstGeom prst="rect">
              <a:avLst/>
            </a:prstGeom>
            <a:solidFill>
              <a:schemeClr val="bg1"/>
            </a:solidFill>
          </p:spPr>
          <p:txBody>
            <a:bodyPr wrap="none">
              <a:spAutoFit/>
            </a:bodyPr>
            <a:lstStyle/>
            <a:p>
              <a:pPr marL="342900" indent="-342900">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“總體不錯，但</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騎自行車的人</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這裡感到不適。</a:t>
              </a:r>
            </a:p>
          </p:txBody>
        </p:sp>
      </p:grpSp>
    </p:spTree>
    <p:extLst>
      <p:ext uri="{BB962C8B-B14F-4D97-AF65-F5344CB8AC3E}">
        <p14:creationId xmlns:p14="http://schemas.microsoft.com/office/powerpoint/2010/main" val="6348874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590549" y="1374776"/>
            <a:ext cx="11515726" cy="3552558"/>
          </a:xfrm>
        </p:spPr>
        <p:txBody>
          <a:bodyPr>
            <a:noAutofit/>
          </a:bodyPr>
          <a:lstStyle/>
          <a:p>
            <a:pPr marL="342900" indent="-342900" algn="l">
              <a:lnSpc>
                <a:spcPct val="125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參與者對</a:t>
            </a:r>
            <a:r>
              <a:rPr lang="en-US" altLang="zh-TW" dirty="0">
                <a:latin typeface="微軟正黑體" panose="020B0604030504040204" pitchFamily="34" charset="-120"/>
                <a:ea typeface="微軟正黑體" panose="020B0604030504040204" pitchFamily="34" charset="-120"/>
              </a:rPr>
              <a:t>AV</a:t>
            </a:r>
            <a:r>
              <a:rPr lang="zh-TW" altLang="en-US" dirty="0">
                <a:latin typeface="微軟正黑體" panose="020B0604030504040204" pitchFamily="34" charset="-120"/>
                <a:ea typeface="微軟正黑體" panose="020B0604030504040204" pitchFamily="34" charset="-120"/>
              </a:rPr>
              <a:t>的信任度普遍很</a:t>
            </a:r>
            <a:r>
              <a:rPr lang="zh-TW" altLang="en-US" dirty="0" smtClean="0">
                <a:latin typeface="微軟正黑體" panose="020B0604030504040204" pitchFamily="34" charset="-120"/>
                <a:ea typeface="微軟正黑體" panose="020B0604030504040204" pitchFamily="34" charset="-120"/>
              </a:rPr>
              <a:t>高</a:t>
            </a:r>
            <a:endParaRPr lang="en-US" altLang="zh-TW" dirty="0" smtClean="0">
              <a:latin typeface="微軟正黑體" panose="020B0604030504040204" pitchFamily="34" charset="-120"/>
              <a:ea typeface="微軟正黑體" panose="020B0604030504040204" pitchFamily="34" charset="-120"/>
            </a:endParaRPr>
          </a:p>
          <a:p>
            <a:pPr algn="l">
              <a:lnSpc>
                <a:spcPct val="125000"/>
              </a:lnSpc>
            </a:pPr>
            <a:r>
              <a:rPr lang="zh-TW" altLang="en-US" dirty="0" smtClean="0">
                <a:latin typeface="微軟正黑體" panose="020B0604030504040204" pitchFamily="34" charset="-120"/>
                <a:ea typeface="微軟正黑體" panose="020B0604030504040204" pitchFamily="34" charset="-120"/>
              </a:rPr>
              <a:t>即時</a:t>
            </a:r>
            <a:r>
              <a:rPr lang="zh-TW" altLang="en-US" dirty="0">
                <a:latin typeface="微軟正黑體" panose="020B0604030504040204" pitchFamily="34" charset="-120"/>
                <a:ea typeface="微軟正黑體" panose="020B0604030504040204" pitchFamily="34" charset="-120"/>
              </a:rPr>
              <a:t>的信任等級顯示</a:t>
            </a:r>
            <a:r>
              <a:rPr lang="zh-TW" altLang="en-US" dirty="0" smtClean="0">
                <a:latin typeface="微軟正黑體" panose="020B0604030504040204" pitchFamily="34" charset="-120"/>
                <a:ea typeface="微軟正黑體" panose="020B0604030504040204" pitchFamily="34" charset="-120"/>
              </a:rPr>
              <a:t>，</a:t>
            </a:r>
            <a:endParaRPr lang="en-US" altLang="zh-TW" dirty="0" smtClean="0">
              <a:latin typeface="微軟正黑體" panose="020B0604030504040204" pitchFamily="34" charset="-120"/>
              <a:ea typeface="微軟正黑體" panose="020B0604030504040204" pitchFamily="34" charset="-120"/>
            </a:endParaRPr>
          </a:p>
          <a:p>
            <a:pPr marL="457200" indent="-457200" algn="l">
              <a:lnSpc>
                <a:spcPct val="125000"/>
              </a:lnSpc>
              <a:buFont typeface="+mj-lt"/>
              <a:buAutoNum type="arabicPeriod"/>
            </a:pPr>
            <a:r>
              <a:rPr lang="zh-TW" altLang="en-US" dirty="0" smtClean="0">
                <a:latin typeface="微軟正黑體" panose="020B0604030504040204" pitchFamily="34" charset="-120"/>
                <a:ea typeface="微軟正黑體" panose="020B0604030504040204" pitchFamily="34" charset="-120"/>
              </a:rPr>
              <a:t>“防禦型”平均得分為</a:t>
            </a:r>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6”</a:t>
            </a:r>
            <a:r>
              <a:rPr lang="zh-TW" altLang="en-US" dirty="0" smtClean="0">
                <a:latin typeface="微軟正黑體" panose="020B0604030504040204" pitchFamily="34" charset="-120"/>
                <a:ea typeface="微軟正黑體" panose="020B0604030504040204" pitchFamily="34" charset="-120"/>
              </a:rPr>
              <a:t>（</a:t>
            </a:r>
            <a:r>
              <a:rPr lang="en-US" altLang="zh-TW" dirty="0">
                <a:latin typeface="微軟正黑體" panose="020B0604030504040204" pitchFamily="34" charset="-120"/>
                <a:ea typeface="微軟正黑體" panose="020B0604030504040204" pitchFamily="34" charset="-120"/>
              </a:rPr>
              <a:t>on a 7-step </a:t>
            </a:r>
            <a:r>
              <a:rPr lang="en-US" altLang="zh-TW" dirty="0" smtClean="0">
                <a:latin typeface="微軟正黑體" panose="020B0604030504040204" pitchFamily="34" charset="-120"/>
                <a:ea typeface="微軟正黑體" panose="020B0604030504040204" pitchFamily="34" charset="-120"/>
              </a:rPr>
              <a:t>scale</a:t>
            </a:r>
            <a:r>
              <a:rPr lang="zh-TW" altLang="en-US" dirty="0">
                <a:latin typeface="微軟正黑體" panose="020B0604030504040204" pitchFamily="34" charset="-120"/>
                <a:ea typeface="微軟正黑體" panose="020B0604030504040204" pitchFamily="34" charset="-120"/>
              </a:rPr>
              <a:t> </a:t>
            </a:r>
            <a:r>
              <a:rPr lang="en-US" altLang="zh-TW" dirty="0" smtClean="0">
                <a:latin typeface="微軟正黑體" panose="020B0604030504040204" pitchFamily="34" charset="-120"/>
                <a:ea typeface="微軟正黑體" panose="020B0604030504040204" pitchFamily="34" charset="-120"/>
              </a:rPr>
              <a:t>)</a:t>
            </a:r>
          </a:p>
          <a:p>
            <a:pPr marL="457200" indent="-457200" algn="l">
              <a:lnSpc>
                <a:spcPct val="125000"/>
              </a:lnSpc>
              <a:buFont typeface="+mj-lt"/>
              <a:buAutoNum type="arabicPeriod"/>
            </a:pPr>
            <a:r>
              <a:rPr lang="zh-TW" altLang="en-US" dirty="0">
                <a:latin typeface="微軟正黑體" panose="020B0604030504040204" pitchFamily="34" charset="-120"/>
                <a:ea typeface="微軟正黑體" panose="020B0604030504040204" pitchFamily="34" charset="-120"/>
              </a:rPr>
              <a:t>“激進型”</a:t>
            </a:r>
            <a:r>
              <a:rPr lang="zh-TW" altLang="en-US" dirty="0" smtClean="0">
                <a:latin typeface="微軟正黑體" panose="020B0604030504040204" pitchFamily="34" charset="-120"/>
                <a:ea typeface="微軟正黑體" panose="020B0604030504040204" pitchFamily="34" charset="-120"/>
              </a:rPr>
              <a:t>平均得分為</a:t>
            </a:r>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5”</a:t>
            </a:r>
            <a:r>
              <a:rPr lang="zh-TW" altLang="en-US" dirty="0" smtClean="0">
                <a:latin typeface="微軟正黑體" panose="020B0604030504040204" pitchFamily="34" charset="-120"/>
                <a:ea typeface="微軟正黑體" panose="020B0604030504040204" pitchFamily="34" charset="-120"/>
              </a:rPr>
              <a:t>。</a:t>
            </a:r>
            <a:r>
              <a:rPr lang="nn-NO" altLang="zh-TW" dirty="0">
                <a:latin typeface="微軟正黑體" panose="020B0604030504040204" pitchFamily="34" charset="-120"/>
                <a:ea typeface="微軟正黑體" panose="020B0604030504040204" pitchFamily="34" charset="-120"/>
              </a:rPr>
              <a:t> (M‘Agg’ = 5 vs M‘Def’ = 6; p &lt; 0.01)</a:t>
            </a:r>
            <a:endParaRPr lang="en-US" altLang="zh-TW" dirty="0" smtClean="0">
              <a:latin typeface="微軟正黑體" panose="020B0604030504040204" pitchFamily="34" charset="-120"/>
              <a:ea typeface="微軟正黑體" panose="020B0604030504040204" pitchFamily="34" charset="-120"/>
            </a:endParaRPr>
          </a:p>
          <a:p>
            <a:pPr algn="l">
              <a:lnSpc>
                <a:spcPct val="125000"/>
              </a:lnSpc>
            </a:pPr>
            <a:r>
              <a:rPr lang="zh-TW" altLang="en-US" dirty="0" smtClean="0">
                <a:latin typeface="微軟正黑體" panose="020B0604030504040204" pitchFamily="34" charset="-120"/>
                <a:ea typeface="微軟正黑體" panose="020B0604030504040204" pitchFamily="34" charset="-120"/>
              </a:rPr>
              <a:t>信任</a:t>
            </a:r>
            <a:r>
              <a:rPr lang="zh-TW" altLang="en-US" dirty="0">
                <a:latin typeface="微軟正黑體" panose="020B0604030504040204" pitchFamily="34" charset="-120"/>
                <a:ea typeface="微軟正黑體" panose="020B0604030504040204" pitchFamily="34" charset="-120"/>
              </a:rPr>
              <a:t>問卷顯示了相似的結果</a:t>
            </a:r>
            <a:r>
              <a:rPr lang="zh-TW" altLang="en-US" dirty="0" smtClean="0">
                <a:latin typeface="微軟正黑體" panose="020B0604030504040204" pitchFamily="34" charset="-120"/>
                <a:ea typeface="微軟正黑體" panose="020B0604030504040204" pitchFamily="34" charset="-120"/>
              </a:rPr>
              <a:t>，</a:t>
            </a:r>
            <a:endParaRPr lang="en-US" altLang="zh-TW" dirty="0">
              <a:latin typeface="微軟正黑體" panose="020B0604030504040204" pitchFamily="34" charset="-120"/>
              <a:ea typeface="微軟正黑體" panose="020B0604030504040204" pitchFamily="34" charset="-120"/>
            </a:endParaRPr>
          </a:p>
          <a:p>
            <a:pPr marL="457200" indent="-457200" algn="l">
              <a:lnSpc>
                <a:spcPct val="125000"/>
              </a:lnSpc>
              <a:buFont typeface="+mj-lt"/>
              <a:buAutoNum type="arabicPeriod"/>
            </a:pPr>
            <a:r>
              <a:rPr lang="zh-TW" altLang="en-US" dirty="0" smtClean="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防禦型”</a:t>
            </a:r>
            <a:r>
              <a:rPr lang="zh-TW" altLang="en-US" dirty="0" smtClean="0">
                <a:latin typeface="微軟正黑體" panose="020B0604030504040204" pitchFamily="34" charset="-120"/>
                <a:ea typeface="微軟正黑體" panose="020B0604030504040204" pitchFamily="34" charset="-120"/>
              </a:rPr>
              <a:t>的信任</a:t>
            </a:r>
            <a:r>
              <a:rPr lang="zh-TW" altLang="en-US" dirty="0">
                <a:latin typeface="微軟正黑體" panose="020B0604030504040204" pitchFamily="34" charset="-120"/>
                <a:ea typeface="微軟正黑體" panose="020B0604030504040204" pitchFamily="34" charset="-120"/>
              </a:rPr>
              <a:t>平均得分</a:t>
            </a:r>
            <a:r>
              <a:rPr lang="zh-TW" altLang="en-US" dirty="0" smtClean="0">
                <a:latin typeface="微軟正黑體" panose="020B0604030504040204" pitchFamily="34" charset="-120"/>
                <a:ea typeface="微軟正黑體" panose="020B0604030504040204" pitchFamily="34" charset="-120"/>
              </a:rPr>
              <a:t>為</a:t>
            </a:r>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6</a:t>
            </a:r>
            <a:r>
              <a:rPr lang="en-US" altLang="zh-TW" dirty="0" smtClean="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on a 7-step scale</a:t>
            </a:r>
            <a:r>
              <a:rPr lang="zh-TW" altLang="en-US" dirty="0">
                <a:latin typeface="微軟正黑體" panose="020B0604030504040204" pitchFamily="34" charset="-120"/>
                <a:ea typeface="微軟正黑體" panose="020B0604030504040204" pitchFamily="34" charset="-120"/>
              </a:rPr>
              <a:t> </a:t>
            </a:r>
            <a:r>
              <a:rPr lang="en-US" altLang="zh-TW" dirty="0" smtClean="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 ，</a:t>
            </a:r>
            <a:endParaRPr lang="en-US" altLang="zh-TW" dirty="0" smtClean="0">
              <a:latin typeface="微軟正黑體" panose="020B0604030504040204" pitchFamily="34" charset="-120"/>
              <a:ea typeface="微軟正黑體" panose="020B0604030504040204" pitchFamily="34" charset="-120"/>
            </a:endParaRPr>
          </a:p>
          <a:p>
            <a:pPr marL="457200" indent="-457200" algn="l">
              <a:lnSpc>
                <a:spcPct val="125000"/>
              </a:lnSpc>
              <a:buFont typeface="+mj-lt"/>
              <a:buAutoNum type="arabicPeriod"/>
            </a:pPr>
            <a:r>
              <a:rPr lang="zh-TW" altLang="en-US" dirty="0" smtClean="0">
                <a:latin typeface="微軟正黑體" panose="020B0604030504040204" pitchFamily="34" charset="-120"/>
                <a:ea typeface="微軟正黑體" panose="020B0604030504040204" pitchFamily="34" charset="-120"/>
              </a:rPr>
              <a:t>“激進型”的</a:t>
            </a:r>
            <a:r>
              <a:rPr lang="zh-TW" altLang="en-US" dirty="0">
                <a:latin typeface="微軟正黑體" panose="020B0604030504040204" pitchFamily="34" charset="-120"/>
                <a:ea typeface="微軟正黑體" panose="020B0604030504040204" pitchFamily="34" charset="-120"/>
              </a:rPr>
              <a:t>平均得分</a:t>
            </a:r>
            <a:r>
              <a:rPr lang="zh-TW" altLang="en-US" dirty="0" smtClean="0">
                <a:latin typeface="微軟正黑體" panose="020B0604030504040204" pitchFamily="34" charset="-120"/>
                <a:ea typeface="微軟正黑體" panose="020B0604030504040204" pitchFamily="34" charset="-120"/>
              </a:rPr>
              <a:t>為</a:t>
            </a:r>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5.5</a:t>
            </a:r>
            <a:r>
              <a:rPr lang="en-US" altLang="zh-TW" dirty="0" smtClean="0">
                <a:latin typeface="微軟正黑體" panose="020B0604030504040204" pitchFamily="34" charset="-120"/>
                <a:ea typeface="微軟正黑體" panose="020B0604030504040204" pitchFamily="34" charset="-120"/>
              </a:rPr>
              <a:t>”</a:t>
            </a:r>
            <a:r>
              <a:rPr lang="nn-NO" altLang="zh-TW" dirty="0">
                <a:latin typeface="微軟正黑體" panose="020B0604030504040204" pitchFamily="34" charset="-120"/>
                <a:ea typeface="微軟正黑體" panose="020B0604030504040204" pitchFamily="34" charset="-120"/>
              </a:rPr>
              <a:t> (M‘Agg’ = 5.5 vs M‘Def’ = 6; p &lt; 0.01).</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5000"/>
              </a:lnSpc>
              <a:buFont typeface="Wingdings" panose="05000000000000000000" pitchFamily="2" charset="2"/>
              <a:buChar char="Ø"/>
            </a:pPr>
            <a:r>
              <a:rPr lang="zh-TW" altLang="en-US" b="1" dirty="0" smtClean="0">
                <a:latin typeface="微軟正黑體" panose="020B0604030504040204" pitchFamily="34" charset="-120"/>
                <a:ea typeface="微軟正黑體" panose="020B0604030504040204" pitchFamily="34" charset="-120"/>
              </a:rPr>
              <a:t>“</a:t>
            </a:r>
            <a:r>
              <a:rPr lang="zh-TW" altLang="en-US" b="1" dirty="0">
                <a:latin typeface="微軟正黑體" panose="020B0604030504040204" pitchFamily="34" charset="-120"/>
                <a:ea typeface="微軟正黑體" panose="020B0604030504040204" pitchFamily="34" charset="-120"/>
              </a:rPr>
              <a:t>防禦型”</a:t>
            </a:r>
            <a:r>
              <a:rPr lang="zh-TW" altLang="en-US" b="1" dirty="0" smtClean="0">
                <a:latin typeface="微軟正黑體" panose="020B0604030504040204" pitchFamily="34" charset="-120"/>
                <a:ea typeface="微軟正黑體" panose="020B0604030504040204" pitchFamily="34" charset="-120"/>
              </a:rPr>
              <a:t>駕駛</a:t>
            </a:r>
            <a:r>
              <a:rPr lang="zh-TW" altLang="en-US" b="1" dirty="0">
                <a:latin typeface="微軟正黑體" panose="020B0604030504040204" pitchFamily="34" charset="-120"/>
                <a:ea typeface="微軟正黑體" panose="020B0604030504040204" pitchFamily="34" charset="-120"/>
              </a:rPr>
              <a:t>風格</a:t>
            </a:r>
            <a:r>
              <a:rPr lang="zh-TW" altLang="en-US" dirty="0" smtClean="0">
                <a:latin typeface="微軟正黑體" panose="020B0604030504040204" pitchFamily="34" charset="-120"/>
                <a:ea typeface="微軟正黑體" panose="020B0604030504040204" pitchFamily="34" charset="-120"/>
              </a:rPr>
              <a:t>得分比</a:t>
            </a:r>
            <a:r>
              <a:rPr lang="zh-TW" altLang="en-US" dirty="0">
                <a:latin typeface="微軟正黑體" panose="020B0604030504040204" pitchFamily="34" charset="-120"/>
                <a:ea typeface="微軟正黑體" panose="020B0604030504040204" pitchFamily="34" charset="-120"/>
              </a:rPr>
              <a:t>“激進型”</a:t>
            </a:r>
            <a:r>
              <a:rPr lang="zh-TW" altLang="en-US" dirty="0" smtClean="0">
                <a:latin typeface="微軟正黑體" panose="020B0604030504040204" pitchFamily="34" charset="-120"/>
                <a:ea typeface="微軟正黑體" panose="020B0604030504040204" pitchFamily="34" charset="-120"/>
              </a:rPr>
              <a:t>駕駛</a:t>
            </a:r>
            <a:r>
              <a:rPr lang="zh-TW" altLang="en-US" dirty="0">
                <a:latin typeface="微軟正黑體" panose="020B0604030504040204" pitchFamily="34" charset="-120"/>
                <a:ea typeface="微軟正黑體" panose="020B0604030504040204" pitchFamily="34" charset="-120"/>
              </a:rPr>
              <a:t>風格</a:t>
            </a:r>
            <a:r>
              <a:rPr lang="zh-TW" altLang="en-US" dirty="0" smtClean="0">
                <a:latin typeface="微軟正黑體" panose="020B0604030504040204" pitchFamily="34" charset="-120"/>
                <a:ea typeface="微軟正黑體" panose="020B0604030504040204" pitchFamily="34" charset="-120"/>
              </a:rPr>
              <a:t>上</a:t>
            </a:r>
            <a:r>
              <a:rPr lang="zh-TW" altLang="en-US" b="1" dirty="0">
                <a:latin typeface="微軟正黑體" panose="020B0604030504040204" pitchFamily="34" charset="-120"/>
                <a:ea typeface="微軟正黑體" panose="020B0604030504040204" pitchFamily="34" charset="-120"/>
              </a:rPr>
              <a:t>更</a:t>
            </a:r>
            <a:r>
              <a:rPr lang="zh-TW" altLang="en-US" b="1" dirty="0" smtClean="0">
                <a:latin typeface="微軟正黑體" panose="020B0604030504040204" pitchFamily="34" charset="-120"/>
                <a:ea typeface="微軟正黑體" panose="020B0604030504040204" pitchFamily="34" charset="-120"/>
              </a:rPr>
              <a:t>高更值得信任</a:t>
            </a:r>
            <a:endParaRPr lang="en-US" altLang="zh-TW" b="1"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16</a:t>
            </a:fld>
            <a:endParaRPr lang="zh-TW" altLang="en-US"/>
          </a:p>
        </p:txBody>
      </p:sp>
      <p:sp>
        <p:nvSpPr>
          <p:cNvPr id="8" name="標題 1"/>
          <p:cNvSpPr txBox="1">
            <a:spLocks/>
          </p:cNvSpPr>
          <p:nvPr/>
        </p:nvSpPr>
        <p:spPr>
          <a:xfrm>
            <a:off x="590549" y="337930"/>
            <a:ext cx="9606999" cy="85303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zh-TW" altLang="en-US" sz="4400" b="1" dirty="0" smtClean="0">
                <a:latin typeface="微軟正黑體" panose="020B0604030504040204" pitchFamily="34" charset="-120"/>
                <a:ea typeface="微軟正黑體" panose="020B0604030504040204" pitchFamily="34" charset="-120"/>
              </a:rPr>
              <a:t>駕駛</a:t>
            </a:r>
            <a:r>
              <a:rPr lang="zh-TW" altLang="en-US" sz="4400" b="1" dirty="0">
                <a:latin typeface="微軟正黑體" panose="020B0604030504040204" pitchFamily="34" charset="-120"/>
                <a:ea typeface="微軟正黑體" panose="020B0604030504040204" pitchFamily="34" charset="-120"/>
              </a:rPr>
              <a:t>風格與信任</a:t>
            </a:r>
          </a:p>
        </p:txBody>
      </p:sp>
    </p:spTree>
    <p:extLst>
      <p:ext uri="{BB962C8B-B14F-4D97-AF65-F5344CB8AC3E}">
        <p14:creationId xmlns:p14="http://schemas.microsoft.com/office/powerpoint/2010/main" val="29330712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標題 2"/>
          <p:cNvSpPr txBox="1">
            <a:spLocks/>
          </p:cNvSpPr>
          <p:nvPr/>
        </p:nvSpPr>
        <p:spPr>
          <a:xfrm>
            <a:off x="-21800" y="5651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頁尾版面配置區 1"/>
          <p:cNvSpPr>
            <a:spLocks noGrp="1"/>
          </p:cNvSpPr>
          <p:nvPr>
            <p:ph type="ftr" sz="quarter" idx="11"/>
          </p:nvPr>
        </p:nvSpPr>
        <p:spPr/>
        <p:txBody>
          <a:bodyPr/>
          <a:lstStyle/>
          <a:p>
            <a:endParaRPr lang="zh-TW" altLang="en-US"/>
          </a:p>
        </p:txBody>
      </p:sp>
      <p:sp>
        <p:nvSpPr>
          <p:cNvPr id="3" name="投影片編號版面配置區 2"/>
          <p:cNvSpPr>
            <a:spLocks noGrp="1"/>
          </p:cNvSpPr>
          <p:nvPr>
            <p:ph type="sldNum" sz="quarter" idx="12"/>
          </p:nvPr>
        </p:nvSpPr>
        <p:spPr/>
        <p:txBody>
          <a:bodyPr/>
          <a:lstStyle/>
          <a:p>
            <a:fld id="{044FB8EC-8959-441E-ADB3-308DB1B5389D}" type="slidenum">
              <a:rPr lang="zh-TW" altLang="en-US" smtClean="0"/>
              <a:t>17</a:t>
            </a:fld>
            <a:endParaRPr lang="zh-TW" altLang="en-US"/>
          </a:p>
        </p:txBody>
      </p:sp>
      <p:sp>
        <p:nvSpPr>
          <p:cNvPr id="4" name="矩形 3"/>
          <p:cNvSpPr/>
          <p:nvPr/>
        </p:nvSpPr>
        <p:spPr>
          <a:xfrm>
            <a:off x="450056" y="474216"/>
            <a:ext cx="11291888" cy="1754326"/>
          </a:xfrm>
          <a:prstGeom prst="rect">
            <a:avLst/>
          </a:prstGeom>
        </p:spPr>
        <p:txBody>
          <a:bodyPr wrap="square">
            <a:spAutoFit/>
          </a:bodyPr>
          <a:lstStyle/>
          <a:p>
            <a:pPr marL="342900" indent="-342900">
              <a:lnSpc>
                <a:spcPct val="15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參與者接觸</a:t>
            </a:r>
            <a:r>
              <a:rPr lang="zh-TW" altLang="en-US" sz="2400" b="1" dirty="0">
                <a:latin typeface="微軟正黑體" panose="020B0604030504040204" pitchFamily="34" charset="-120"/>
                <a:ea typeface="微軟正黑體" panose="020B0604030504040204" pitchFamily="34" charset="-120"/>
              </a:rPr>
              <a:t>不同駕駛方式的順序</a:t>
            </a:r>
            <a:r>
              <a:rPr lang="zh-TW" altLang="en-US" sz="2400" dirty="0">
                <a:latin typeface="微軟正黑體" panose="020B0604030504040204" pitchFamily="34" charset="-120"/>
                <a:ea typeface="微軟正黑體" panose="020B0604030504040204" pitchFamily="34" charset="-120"/>
              </a:rPr>
              <a:t>對</a:t>
            </a:r>
            <a:r>
              <a:rPr lang="zh-TW" altLang="en-US" sz="2400" b="1" dirty="0">
                <a:latin typeface="微軟正黑體" panose="020B0604030504040204" pitchFamily="34" charset="-120"/>
                <a:ea typeface="微軟正黑體" panose="020B0604030504040204" pitchFamily="34" charset="-120"/>
              </a:rPr>
              <a:t>信任等級和信任問卷得分有影響</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Ø"/>
            </a:pPr>
            <a:r>
              <a:rPr lang="zh-TW" altLang="en-US" sz="2400" dirty="0" smtClean="0">
                <a:latin typeface="微軟正黑體" panose="020B0604030504040204" pitchFamily="34" charset="-120"/>
                <a:ea typeface="微軟正黑體" panose="020B0604030504040204" pitchFamily="34" charset="-120"/>
              </a:rPr>
              <a:t>先經歷“</a:t>
            </a:r>
            <a:r>
              <a:rPr lang="zh-TW" altLang="en-US" sz="2400" dirty="0">
                <a:latin typeface="微軟正黑體" panose="020B0604030504040204" pitchFamily="34" charset="-120"/>
                <a:ea typeface="微軟正黑體" panose="020B0604030504040204" pitchFamily="34" charset="-120"/>
              </a:rPr>
              <a:t>防禦性”駕駛風格的</a:t>
            </a:r>
            <a:r>
              <a:rPr lang="zh-TW" altLang="en-US" sz="2400" dirty="0" smtClean="0">
                <a:latin typeface="微軟正黑體" panose="020B0604030504040204" pitchFamily="34" charset="-120"/>
                <a:ea typeface="微軟正黑體" panose="020B0604030504040204" pitchFamily="34" charset="-120"/>
              </a:rPr>
              <a:t>參與者對</a:t>
            </a:r>
            <a:r>
              <a:rPr lang="zh-TW" altLang="en-US" sz="2400" dirty="0">
                <a:latin typeface="微軟正黑體" panose="020B0604030504040204" pitchFamily="34" charset="-120"/>
                <a:ea typeface="微軟正黑體" panose="020B0604030504040204" pitchFamily="34" charset="-120"/>
              </a:rPr>
              <a:t>“防禦性”駕駛風格（</a:t>
            </a:r>
            <a:r>
              <a:rPr lang="en-US" altLang="zh-TW" sz="2400" dirty="0" err="1" smtClean="0">
                <a:latin typeface="微軟正黑體" panose="020B0604030504040204" pitchFamily="34" charset="-120"/>
                <a:ea typeface="微軟正黑體" panose="020B0604030504040204" pitchFamily="34" charset="-120"/>
              </a:rPr>
              <a:t>M‘Def</a:t>
            </a:r>
            <a:r>
              <a:rPr lang="en-US" altLang="zh-TW" sz="2400" dirty="0" smtClean="0">
                <a:latin typeface="微軟正黑體" panose="020B0604030504040204" pitchFamily="34" charset="-120"/>
                <a:ea typeface="微軟正黑體" panose="020B0604030504040204" pitchFamily="34" charset="-120"/>
              </a:rPr>
              <a:t>’ </a:t>
            </a:r>
            <a:r>
              <a:rPr lang="en-US" altLang="zh-TW" sz="2400" dirty="0">
                <a:latin typeface="微軟正黑體" panose="020B0604030504040204" pitchFamily="34" charset="-120"/>
                <a:ea typeface="微軟正黑體" panose="020B0604030504040204" pitchFamily="34" charset="-120"/>
              </a:rPr>
              <a:t>= 6</a:t>
            </a:r>
            <a:r>
              <a:rPr lang="zh-TW" altLang="en-US" sz="2400" dirty="0">
                <a:latin typeface="微軟正黑體" panose="020B0604030504040204" pitchFamily="34" charset="-120"/>
                <a:ea typeface="微軟正黑體" panose="020B0604030504040204" pitchFamily="34" charset="-120"/>
              </a:rPr>
              <a:t>）的信任度高於對</a:t>
            </a:r>
            <a:r>
              <a:rPr lang="zh-TW" altLang="en-US" sz="2400" dirty="0" smtClean="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激進</a:t>
            </a:r>
            <a:r>
              <a:rPr lang="zh-TW" altLang="en-US" sz="2400" dirty="0" smtClean="0">
                <a:latin typeface="微軟正黑體" panose="020B0604030504040204" pitchFamily="34" charset="-120"/>
                <a:ea typeface="微軟正黑體" panose="020B0604030504040204" pitchFamily="34" charset="-120"/>
              </a:rPr>
              <a:t>性</a:t>
            </a:r>
            <a:r>
              <a:rPr lang="zh-TW" altLang="en-US" sz="2400" dirty="0">
                <a:latin typeface="微軟正黑體" panose="020B0604030504040204" pitchFamily="34" charset="-120"/>
                <a:ea typeface="微軟正黑體" panose="020B0604030504040204" pitchFamily="34" charset="-120"/>
              </a:rPr>
              <a:t>”（</a:t>
            </a:r>
            <a:r>
              <a:rPr lang="en-US" altLang="zh-TW" sz="2400" dirty="0" err="1">
                <a:latin typeface="微軟正黑體" panose="020B0604030504040204" pitchFamily="34" charset="-120"/>
                <a:ea typeface="微軟正黑體" panose="020B0604030504040204" pitchFamily="34" charset="-120"/>
              </a:rPr>
              <a:t>M'Agg</a:t>
            </a:r>
            <a:r>
              <a:rPr lang="en-US" altLang="zh-TW" sz="2400" dirty="0">
                <a:latin typeface="微軟正黑體" panose="020B0604030504040204" pitchFamily="34" charset="-120"/>
                <a:ea typeface="微軟正黑體" panose="020B0604030504040204" pitchFamily="34" charset="-120"/>
              </a:rPr>
              <a:t>' = 5</a:t>
            </a:r>
            <a:r>
              <a:rPr lang="zh-TW" altLang="en-US" sz="2400" dirty="0">
                <a:latin typeface="微軟正黑體" panose="020B0604030504040204" pitchFamily="34" charset="-120"/>
                <a:ea typeface="微軟正黑體" panose="020B0604030504040204" pitchFamily="34" charset="-120"/>
              </a:rPr>
              <a:t>）駕駛風格的</a:t>
            </a:r>
            <a:r>
              <a:rPr lang="zh-TW" altLang="en-US" sz="2400" dirty="0" smtClean="0">
                <a:latin typeface="微軟正黑體" panose="020B0604030504040204" pitchFamily="34" charset="-120"/>
                <a:ea typeface="微軟正黑體" panose="020B0604030504040204" pitchFamily="34" charset="-120"/>
              </a:rPr>
              <a:t>信任</a:t>
            </a:r>
            <a:endParaRPr lang="en-US" altLang="zh-TW" sz="2400" dirty="0">
              <a:latin typeface="微軟正黑體" panose="020B0604030504040204" pitchFamily="34" charset="-120"/>
              <a:ea typeface="微軟正黑體" panose="020B0604030504040204" pitchFamily="34" charset="-120"/>
            </a:endParaRPr>
          </a:p>
        </p:txBody>
      </p:sp>
      <p:pic>
        <p:nvPicPr>
          <p:cNvPr id="4098" name="Picture 2" descr="https://ars.els-cdn.com/content/image/1-s2.0-S1369847818306594-gr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5742" y="2582017"/>
            <a:ext cx="5944858" cy="3071813"/>
          </a:xfrm>
          <a:prstGeom prst="rect">
            <a:avLst/>
          </a:prstGeom>
          <a:noFill/>
          <a:extLst>
            <a:ext uri="{909E8E84-426E-40DD-AFC4-6F175D3DCCD1}">
              <a14:hiddenFill xmlns:a14="http://schemas.microsoft.com/office/drawing/2010/main">
                <a:solidFill>
                  <a:srgbClr val="FFFFFF"/>
                </a:solidFill>
              </a14:hiddenFill>
            </a:ext>
          </a:extLst>
        </p:spPr>
      </p:pic>
      <p:sp>
        <p:nvSpPr>
          <p:cNvPr id="6" name="矩形 5"/>
          <p:cNvSpPr/>
          <p:nvPr/>
        </p:nvSpPr>
        <p:spPr>
          <a:xfrm>
            <a:off x="2762250" y="5940851"/>
            <a:ext cx="8362950" cy="830997"/>
          </a:xfrm>
          <a:prstGeom prst="rect">
            <a:avLst/>
          </a:prstGeom>
        </p:spPr>
        <p:txBody>
          <a:bodyPr wrap="square">
            <a:spAutoFit/>
          </a:bodyPr>
          <a:lstStyle/>
          <a:p>
            <a:r>
              <a:rPr lang="zh-TW" altLang="en-US" sz="2400" dirty="0">
                <a:latin typeface="微軟正黑體" panose="020B0604030504040204" pitchFamily="34" charset="-120"/>
                <a:ea typeface="微軟正黑體" panose="020B0604030504040204" pitchFamily="34" charset="-120"/>
              </a:rPr>
              <a:t>圖</a:t>
            </a:r>
            <a:r>
              <a:rPr lang="en-US" altLang="zh-TW" sz="2400" dirty="0" smtClean="0">
                <a:latin typeface="微軟正黑體" panose="020B0604030504040204" pitchFamily="34" charset="-120"/>
                <a:ea typeface="微軟正黑體" panose="020B0604030504040204" pitchFamily="34" charset="-120"/>
              </a:rPr>
              <a:t>4.</a:t>
            </a:r>
            <a:r>
              <a:rPr lang="zh-TW" altLang="en-US" sz="2400" dirty="0" smtClean="0">
                <a:latin typeface="微軟正黑體" panose="020B0604030504040204" pitchFamily="34" charset="-120"/>
                <a:ea typeface="微軟正黑體" panose="020B0604030504040204" pitchFamily="34" charset="-120"/>
              </a:rPr>
              <a:t> 首先體驗“</a:t>
            </a:r>
            <a:r>
              <a:rPr lang="zh-TW" altLang="en-US" sz="2400" dirty="0">
                <a:latin typeface="微軟正黑體" panose="020B0604030504040204" pitchFamily="34" charset="-120"/>
                <a:ea typeface="微軟正黑體" panose="020B0604030504040204" pitchFamily="34" charset="-120"/>
              </a:rPr>
              <a:t>防禦性”駕駛風格的參與者</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r>
              <a:rPr lang="zh-TW" altLang="en-US" sz="2400" dirty="0" smtClean="0">
                <a:latin typeface="微軟正黑體" panose="020B0604030504040204" pitchFamily="34" charset="-120"/>
                <a:ea typeface="微軟正黑體" panose="020B0604030504040204" pitchFamily="34" charset="-120"/>
              </a:rPr>
              <a:t>其</a:t>
            </a:r>
            <a:r>
              <a:rPr lang="zh-TW" altLang="en-US" sz="2400" dirty="0">
                <a:latin typeface="微軟正黑體" panose="020B0604030504040204" pitchFamily="34" charset="-120"/>
                <a:ea typeface="微軟正黑體" panose="020B0604030504040204" pitchFamily="34" charset="-120"/>
              </a:rPr>
              <a:t>在各種情況下的信任度</a:t>
            </a:r>
            <a:r>
              <a:rPr lang="zh-TW" altLang="en-US" sz="2400" dirty="0" smtClean="0">
                <a:latin typeface="微軟正黑體" panose="020B0604030504040204" pitchFamily="34" charset="-120"/>
                <a:ea typeface="微軟正黑體" panose="020B0604030504040204" pitchFamily="34" charset="-120"/>
              </a:rPr>
              <a:t>（</a:t>
            </a:r>
            <a:r>
              <a:rPr lang="en-US" altLang="zh-TW" sz="2400" dirty="0" smtClean="0">
                <a:latin typeface="微軟正黑體" panose="020B0604030504040204" pitchFamily="34" charset="-120"/>
                <a:ea typeface="微軟正黑體" panose="020B0604030504040204" pitchFamily="34" charset="-120"/>
              </a:rPr>
              <a:t>n </a:t>
            </a:r>
            <a:r>
              <a:rPr lang="en-US" altLang="zh-TW" sz="2400" dirty="0">
                <a:latin typeface="微軟正黑體" panose="020B0604030504040204" pitchFamily="34" charset="-120"/>
                <a:ea typeface="微軟正黑體" panose="020B0604030504040204" pitchFamily="34" charset="-120"/>
              </a:rPr>
              <a:t>= 9</a:t>
            </a:r>
            <a:r>
              <a:rPr lang="zh-TW" altLang="en-US" sz="2400" dirty="0">
                <a:latin typeface="微軟正黑體" panose="020B0604030504040204" pitchFamily="34" charset="-120"/>
                <a:ea typeface="微軟正黑體" panose="020B0604030504040204" pitchFamily="34" charset="-120"/>
              </a:rPr>
              <a:t>）</a:t>
            </a:r>
          </a:p>
        </p:txBody>
      </p:sp>
    </p:spTree>
    <p:extLst>
      <p:ext uri="{BB962C8B-B14F-4D97-AF65-F5344CB8AC3E}">
        <p14:creationId xmlns:p14="http://schemas.microsoft.com/office/powerpoint/2010/main" val="15602904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標題 2"/>
          <p:cNvSpPr txBox="1">
            <a:spLocks/>
          </p:cNvSpPr>
          <p:nvPr/>
        </p:nvSpPr>
        <p:spPr>
          <a:xfrm>
            <a:off x="-21800" y="5651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頁尾版面配置區 1"/>
          <p:cNvSpPr>
            <a:spLocks noGrp="1"/>
          </p:cNvSpPr>
          <p:nvPr>
            <p:ph type="ftr" sz="quarter" idx="11"/>
          </p:nvPr>
        </p:nvSpPr>
        <p:spPr/>
        <p:txBody>
          <a:bodyPr/>
          <a:lstStyle/>
          <a:p>
            <a:endParaRPr lang="zh-TW" altLang="en-US"/>
          </a:p>
        </p:txBody>
      </p:sp>
      <p:sp>
        <p:nvSpPr>
          <p:cNvPr id="3" name="投影片編號版面配置區 2"/>
          <p:cNvSpPr>
            <a:spLocks noGrp="1"/>
          </p:cNvSpPr>
          <p:nvPr>
            <p:ph type="sldNum" sz="quarter" idx="12"/>
          </p:nvPr>
        </p:nvSpPr>
        <p:spPr/>
        <p:txBody>
          <a:bodyPr/>
          <a:lstStyle/>
          <a:p>
            <a:fld id="{044FB8EC-8959-441E-ADB3-308DB1B5389D}" type="slidenum">
              <a:rPr lang="zh-TW" altLang="en-US" smtClean="0"/>
              <a:t>18</a:t>
            </a:fld>
            <a:endParaRPr lang="zh-TW" altLang="en-US"/>
          </a:p>
        </p:txBody>
      </p:sp>
      <p:sp>
        <p:nvSpPr>
          <p:cNvPr id="4" name="矩形 3"/>
          <p:cNvSpPr/>
          <p:nvPr/>
        </p:nvSpPr>
        <p:spPr>
          <a:xfrm>
            <a:off x="450056" y="474216"/>
            <a:ext cx="11291888" cy="1754326"/>
          </a:xfrm>
          <a:prstGeom prst="rect">
            <a:avLst/>
          </a:prstGeom>
        </p:spPr>
        <p:txBody>
          <a:bodyPr wrap="square">
            <a:spAutoFit/>
          </a:bodyPr>
          <a:lstStyle/>
          <a:p>
            <a:pPr marL="342900" indent="-342900">
              <a:lnSpc>
                <a:spcPct val="15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首先經歷“激進”駕駛的參與者中，對每種駕駛方式</a:t>
            </a:r>
            <a:r>
              <a:rPr lang="zh-TW" altLang="en-US" sz="2400" dirty="0" smtClean="0">
                <a:latin typeface="微軟正黑體" panose="020B0604030504040204" pitchFamily="34" charset="-120"/>
                <a:ea typeface="微軟正黑體" panose="020B0604030504040204" pitchFamily="34" charset="-120"/>
              </a:rPr>
              <a:t>的及時</a:t>
            </a:r>
            <a:r>
              <a:rPr lang="zh-TW" altLang="en-US" sz="2400" dirty="0">
                <a:latin typeface="微軟正黑體" panose="020B0604030504040204" pitchFamily="34" charset="-120"/>
                <a:ea typeface="微軟正黑體" panose="020B0604030504040204" pitchFamily="34" charset="-120"/>
              </a:rPr>
              <a:t>信任等級的差異較小，在這種情況下，</a:t>
            </a:r>
            <a:r>
              <a:rPr lang="zh-TW" altLang="en-US" sz="2400" b="1" dirty="0">
                <a:latin typeface="微軟正黑體" panose="020B0604030504040204" pitchFamily="34" charset="-120"/>
                <a:ea typeface="微軟正黑體" panose="020B0604030504040204" pitchFamily="34" charset="-120"/>
              </a:rPr>
              <a:t>兩種駕駛方式的中位信任等級均相同</a:t>
            </a:r>
            <a:r>
              <a:rPr lang="zh-TW" altLang="en-US" sz="2400" dirty="0">
                <a:latin typeface="微軟正黑體" panose="020B0604030504040204" pitchFamily="34" charset="-120"/>
                <a:ea typeface="微軟正黑體" panose="020B0604030504040204" pitchFamily="34" charset="-120"/>
              </a:rPr>
              <a:t>（</a:t>
            </a:r>
            <a:r>
              <a:rPr lang="en-US" altLang="zh-TW" sz="2400" dirty="0" err="1">
                <a:latin typeface="微軟正黑體" panose="020B0604030504040204" pitchFamily="34" charset="-120"/>
                <a:ea typeface="微軟正黑體" panose="020B0604030504040204" pitchFamily="34" charset="-120"/>
              </a:rPr>
              <a:t>M'Def</a:t>
            </a:r>
            <a:r>
              <a:rPr lang="en-US" altLang="zh-TW" sz="2400" dirty="0">
                <a:latin typeface="微軟正黑體" panose="020B0604030504040204" pitchFamily="34" charset="-120"/>
                <a:ea typeface="微軟正黑體" panose="020B0604030504040204" pitchFamily="34" charset="-120"/>
              </a:rPr>
              <a:t>' = 6; M ' </a:t>
            </a:r>
            <a:r>
              <a:rPr lang="en-US" altLang="zh-TW" sz="2400" dirty="0" err="1">
                <a:latin typeface="微軟正黑體" panose="020B0604030504040204" pitchFamily="34" charset="-120"/>
                <a:ea typeface="微軟正黑體" panose="020B0604030504040204" pitchFamily="34" charset="-120"/>
              </a:rPr>
              <a:t>Agg</a:t>
            </a:r>
            <a:r>
              <a:rPr lang="en-US" altLang="zh-TW" sz="2400" dirty="0">
                <a:latin typeface="微軟正黑體" panose="020B0604030504040204" pitchFamily="34" charset="-120"/>
                <a:ea typeface="微軟正黑體" panose="020B0604030504040204" pitchFamily="34" charset="-120"/>
              </a:rPr>
              <a:t>' = 6</a:t>
            </a:r>
            <a:r>
              <a:rPr lang="zh-TW" altLang="en-US" sz="2400" dirty="0" smtClean="0">
                <a:latin typeface="微軟正黑體" panose="020B0604030504040204" pitchFamily="34" charset="-120"/>
                <a:ea typeface="微軟正黑體" panose="020B0604030504040204" pitchFamily="34" charset="-120"/>
              </a:rPr>
              <a:t>），範圍</a:t>
            </a:r>
            <a:r>
              <a:rPr lang="zh-TW" altLang="en-US" sz="2400" dirty="0">
                <a:latin typeface="微軟正黑體" panose="020B0604030504040204" pitchFamily="34" charset="-120"/>
                <a:ea typeface="微軟正黑體" panose="020B0604030504040204" pitchFamily="34" charset="-120"/>
              </a:rPr>
              <a:t>從</a:t>
            </a:r>
            <a:r>
              <a:rPr lang="en-US" altLang="zh-TW" sz="2400" dirty="0">
                <a:latin typeface="微軟正黑體" panose="020B0604030504040204" pitchFamily="34" charset="-120"/>
                <a:ea typeface="微軟正黑體" panose="020B0604030504040204" pitchFamily="34" charset="-120"/>
              </a:rPr>
              <a:t>'5'</a:t>
            </a:r>
            <a:r>
              <a:rPr lang="zh-TW" altLang="en-US" sz="2400" dirty="0">
                <a:latin typeface="微軟正黑體" panose="020B0604030504040204" pitchFamily="34" charset="-120"/>
                <a:ea typeface="微軟正黑體" panose="020B0604030504040204" pitchFamily="34" charset="-120"/>
              </a:rPr>
              <a:t>到</a:t>
            </a:r>
            <a:r>
              <a:rPr lang="en-US" altLang="zh-TW" sz="2400" dirty="0">
                <a:latin typeface="微軟正黑體" panose="020B0604030504040204" pitchFamily="34" charset="-120"/>
                <a:ea typeface="微軟正黑體" panose="020B0604030504040204" pitchFamily="34" charset="-120"/>
              </a:rPr>
              <a:t>'7</a:t>
            </a:r>
            <a:r>
              <a:rPr lang="en-US" altLang="zh-TW" sz="2400" dirty="0" smtClean="0">
                <a:latin typeface="微軟正黑體" panose="020B0604030504040204" pitchFamily="34" charset="-120"/>
                <a:ea typeface="微軟正黑體" panose="020B0604030504040204" pitchFamily="34" charset="-120"/>
              </a:rPr>
              <a:t>'</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a:latin typeface="微軟正黑體" panose="020B0604030504040204" pitchFamily="34" charset="-120"/>
              <a:ea typeface="微軟正黑體" panose="020B0604030504040204" pitchFamily="34" charset="-120"/>
            </a:endParaRPr>
          </a:p>
        </p:txBody>
      </p:sp>
      <p:sp>
        <p:nvSpPr>
          <p:cNvPr id="6" name="矩形 5"/>
          <p:cNvSpPr/>
          <p:nvPr/>
        </p:nvSpPr>
        <p:spPr>
          <a:xfrm>
            <a:off x="2762250" y="5940851"/>
            <a:ext cx="8362950" cy="830997"/>
          </a:xfrm>
          <a:prstGeom prst="rect">
            <a:avLst/>
          </a:prstGeom>
        </p:spPr>
        <p:txBody>
          <a:bodyPr wrap="square">
            <a:spAutoFit/>
          </a:bodyPr>
          <a:lstStyle/>
          <a:p>
            <a:r>
              <a:rPr lang="zh-TW" altLang="en-US" sz="2400" dirty="0">
                <a:latin typeface="微軟正黑體" panose="020B0604030504040204" pitchFamily="34" charset="-120"/>
                <a:ea typeface="微軟正黑體" panose="020B0604030504040204" pitchFamily="34" charset="-120"/>
              </a:rPr>
              <a:t>圖</a:t>
            </a:r>
            <a:r>
              <a:rPr lang="en-US" altLang="zh-TW" sz="2400" dirty="0" smtClean="0">
                <a:latin typeface="微軟正黑體" panose="020B0604030504040204" pitchFamily="34" charset="-120"/>
                <a:ea typeface="微軟正黑體" panose="020B0604030504040204" pitchFamily="34" charset="-120"/>
              </a:rPr>
              <a:t>5.</a:t>
            </a:r>
            <a:r>
              <a:rPr lang="zh-TW" altLang="en-US" sz="2400" dirty="0" smtClean="0">
                <a:latin typeface="微軟正黑體" panose="020B0604030504040204" pitchFamily="34" charset="-120"/>
                <a:ea typeface="微軟正黑體" panose="020B0604030504040204" pitchFamily="34" charset="-120"/>
              </a:rPr>
              <a:t> 首先經歷“</a:t>
            </a:r>
            <a:r>
              <a:rPr lang="zh-TW" altLang="en-US" sz="2400" dirty="0">
                <a:latin typeface="微軟正黑體" panose="020B0604030504040204" pitchFamily="34" charset="-120"/>
                <a:ea typeface="微軟正黑體" panose="020B0604030504040204" pitchFamily="34" charset="-120"/>
              </a:rPr>
              <a:t>激進</a:t>
            </a:r>
            <a:r>
              <a:rPr lang="zh-TW" altLang="en-US" sz="2400" dirty="0" smtClean="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駕駛風格的參與者</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r>
              <a:rPr lang="zh-TW" altLang="en-US" sz="2400" dirty="0" smtClean="0">
                <a:latin typeface="微軟正黑體" panose="020B0604030504040204" pitchFamily="34" charset="-120"/>
                <a:ea typeface="微軟正黑體" panose="020B0604030504040204" pitchFamily="34" charset="-120"/>
              </a:rPr>
              <a:t>在</a:t>
            </a:r>
            <a:r>
              <a:rPr lang="zh-TW" altLang="en-US" sz="2400" dirty="0">
                <a:latin typeface="微軟正黑體" panose="020B0604030504040204" pitchFamily="34" charset="-120"/>
                <a:ea typeface="微軟正黑體" panose="020B0604030504040204" pitchFamily="34" charset="-120"/>
              </a:rPr>
              <a:t>不同情況下的信任度</a:t>
            </a:r>
            <a:r>
              <a:rPr lang="zh-TW" altLang="en-US" sz="2400" dirty="0" smtClean="0">
                <a:latin typeface="微軟正黑體" panose="020B0604030504040204" pitchFamily="34" charset="-120"/>
                <a:ea typeface="微軟正黑體" panose="020B0604030504040204" pitchFamily="34" charset="-120"/>
              </a:rPr>
              <a:t>（</a:t>
            </a:r>
            <a:r>
              <a:rPr lang="en-US" altLang="zh-TW" sz="2400" dirty="0" smtClean="0">
                <a:latin typeface="微軟正黑體" panose="020B0604030504040204" pitchFamily="34" charset="-120"/>
                <a:ea typeface="微軟正黑體" panose="020B0604030504040204" pitchFamily="34" charset="-120"/>
              </a:rPr>
              <a:t>n </a:t>
            </a:r>
            <a:r>
              <a:rPr lang="en-US" altLang="zh-TW" sz="2400" dirty="0">
                <a:latin typeface="微軟正黑體" panose="020B0604030504040204" pitchFamily="34" charset="-120"/>
                <a:ea typeface="微軟正黑體" panose="020B0604030504040204" pitchFamily="34" charset="-120"/>
              </a:rPr>
              <a:t>= 9</a:t>
            </a:r>
            <a:r>
              <a:rPr lang="zh-TW" altLang="en-US" sz="2400" dirty="0">
                <a:latin typeface="微軟正黑體" panose="020B0604030504040204" pitchFamily="34" charset="-120"/>
                <a:ea typeface="微軟正黑體" panose="020B0604030504040204" pitchFamily="34" charset="-120"/>
              </a:rPr>
              <a:t>）</a:t>
            </a:r>
          </a:p>
        </p:txBody>
      </p:sp>
      <p:pic>
        <p:nvPicPr>
          <p:cNvPr id="5122" name="Picture 2" descr="https://ars.els-cdn.com/content/image/1-s2.0-S1369847818306594-gr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12975" y="2493018"/>
            <a:ext cx="6197600" cy="32400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06624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p:cNvSpPr>
            <a:spLocks noGrp="1"/>
          </p:cNvSpPr>
          <p:nvPr>
            <p:ph type="sldNum" sz="quarter" idx="12"/>
          </p:nvPr>
        </p:nvSpPr>
        <p:spPr/>
        <p:txBody>
          <a:bodyPr/>
          <a:lstStyle/>
          <a:p>
            <a:fld id="{044FB8EC-8959-441E-ADB3-308DB1B5389D}" type="slidenum">
              <a:rPr lang="zh-TW" altLang="en-US" smtClean="0"/>
              <a:t>19</a:t>
            </a:fld>
            <a:endParaRPr lang="zh-TW" altLang="en-US"/>
          </a:p>
        </p:txBody>
      </p:sp>
      <p:pic>
        <p:nvPicPr>
          <p:cNvPr id="7170" name="Picture 2" descr="https://ars.els-cdn.com/content/image/1-s2.0-S1369847818306594-gr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3335" y="827314"/>
            <a:ext cx="5715000" cy="5648325"/>
          </a:xfrm>
          <a:prstGeom prst="rect">
            <a:avLst/>
          </a:prstGeom>
          <a:noFill/>
          <a:extLst>
            <a:ext uri="{909E8E84-426E-40DD-AFC4-6F175D3DCCD1}">
              <a14:hiddenFill xmlns:a14="http://schemas.microsoft.com/office/drawing/2010/main">
                <a:solidFill>
                  <a:srgbClr val="FFFFFF"/>
                </a:solidFill>
              </a14:hiddenFill>
            </a:ext>
          </a:extLst>
        </p:spPr>
      </p:pic>
      <p:sp>
        <p:nvSpPr>
          <p:cNvPr id="2" name="矩形 1"/>
          <p:cNvSpPr/>
          <p:nvPr/>
        </p:nvSpPr>
        <p:spPr>
          <a:xfrm>
            <a:off x="6919912" y="973515"/>
            <a:ext cx="5043488" cy="2492990"/>
          </a:xfrm>
          <a:prstGeom prst="rect">
            <a:avLst/>
          </a:prstGeom>
        </p:spPr>
        <p:txBody>
          <a:bodyPr wrap="square">
            <a:spAutoFit/>
          </a:bodyPr>
          <a:lstStyle/>
          <a:p>
            <a:pPr>
              <a:lnSpc>
                <a:spcPct val="130000"/>
              </a:lnSpc>
            </a:pPr>
            <a:r>
              <a:rPr lang="zh-TW" altLang="en-US" sz="2400" dirty="0">
                <a:latin typeface="微軟正黑體" panose="020B0604030504040204" pitchFamily="34" charset="-120"/>
                <a:ea typeface="微軟正黑體" panose="020B0604030504040204" pitchFamily="34" charset="-120"/>
              </a:rPr>
              <a:t>信任問卷證實</a:t>
            </a:r>
            <a:r>
              <a:rPr lang="zh-TW" altLang="en-US" sz="2400" dirty="0" smtClean="0">
                <a:latin typeface="微軟正黑體" panose="020B0604030504040204" pitchFamily="34" charset="-120"/>
                <a:ea typeface="微軟正黑體" panose="020B0604030504040204" pitchFamily="34" charset="-120"/>
              </a:rPr>
              <a:t>了</a:t>
            </a:r>
            <a:r>
              <a:rPr lang="zh-TW" altLang="en-US" sz="2400" dirty="0">
                <a:latin typeface="微軟正黑體" panose="020B0604030504040204" pitchFamily="34" charset="-120"/>
                <a:ea typeface="微軟正黑體" panose="020B0604030504040204" pitchFamily="34" charset="-120"/>
              </a:rPr>
              <a:t>及</a:t>
            </a:r>
            <a:r>
              <a:rPr lang="zh-TW" altLang="en-US" sz="2400" dirty="0" smtClean="0">
                <a:latin typeface="微軟正黑體" panose="020B0604030504040204" pitchFamily="34" charset="-120"/>
                <a:ea typeface="微軟正黑體" panose="020B0604030504040204" pitchFamily="34" charset="-120"/>
              </a:rPr>
              <a:t>時</a:t>
            </a:r>
            <a:r>
              <a:rPr lang="zh-TW" altLang="en-US" sz="2400" dirty="0">
                <a:latin typeface="微軟正黑體" panose="020B0604030504040204" pitchFamily="34" charset="-120"/>
                <a:ea typeface="微軟正黑體" panose="020B0604030504040204" pitchFamily="34" charset="-120"/>
              </a:rPr>
              <a:t>信任評級的結果，顯示參與者在一般情況下對“</a:t>
            </a:r>
            <a:r>
              <a:rPr lang="zh-TW" altLang="en-US" sz="2400" b="1" dirty="0">
                <a:latin typeface="微軟正黑體" panose="020B0604030504040204" pitchFamily="34" charset="-120"/>
                <a:ea typeface="微軟正黑體" panose="020B0604030504040204" pitchFamily="34" charset="-120"/>
              </a:rPr>
              <a:t>防禦性”駕駛風格的信任得分更高</a:t>
            </a:r>
            <a:r>
              <a:rPr lang="en-US" altLang="zh-TW" sz="2400" b="1" dirty="0">
                <a:latin typeface="微軟正黑體" panose="020B0604030504040204" pitchFamily="34" charset="-120"/>
                <a:ea typeface="微軟正黑體" panose="020B0604030504040204" pitchFamily="34" charset="-120"/>
              </a:rPr>
              <a:t>(p&lt;0.01)</a:t>
            </a:r>
            <a:r>
              <a:rPr lang="zh-TW" altLang="en-US" sz="2400" dirty="0">
                <a:latin typeface="微軟正黑體" panose="020B0604030504040204" pitchFamily="34" charset="-120"/>
                <a:ea typeface="微軟正黑體" panose="020B0604030504040204" pitchFamily="34" charset="-120"/>
              </a:rPr>
              <a:t>，特別</a:t>
            </a:r>
            <a:r>
              <a:rPr lang="zh-TW" altLang="en-US" sz="2400" dirty="0" smtClean="0">
                <a:latin typeface="微軟正黑體" panose="020B0604030504040204" pitchFamily="34" charset="-120"/>
                <a:ea typeface="微軟正黑體" panose="020B0604030504040204" pitchFamily="34" charset="-120"/>
              </a:rPr>
              <a:t>是這</a:t>
            </a:r>
            <a:r>
              <a:rPr lang="zh-TW" altLang="en-US" sz="2400" dirty="0">
                <a:latin typeface="微軟正黑體" panose="020B0604030504040204" pitchFamily="34" charset="-120"/>
                <a:ea typeface="微軟正黑體" panose="020B0604030504040204" pitchFamily="34" charset="-120"/>
              </a:rPr>
              <a:t>種風格是第一次遇到時</a:t>
            </a:r>
          </a:p>
        </p:txBody>
      </p:sp>
      <p:sp>
        <p:nvSpPr>
          <p:cNvPr id="6" name="矩形 5"/>
          <p:cNvSpPr/>
          <p:nvPr/>
        </p:nvSpPr>
        <p:spPr>
          <a:xfrm>
            <a:off x="6753224" y="3771899"/>
            <a:ext cx="5438776" cy="1754326"/>
          </a:xfrm>
          <a:prstGeom prst="rect">
            <a:avLst/>
          </a:prstGeom>
        </p:spPr>
        <p:txBody>
          <a:bodyPr wrap="square">
            <a:spAutoFit/>
          </a:bodyPr>
          <a:lstStyle/>
          <a:p>
            <a:r>
              <a:rPr lang="zh-TW" altLang="en-US" dirty="0">
                <a:latin typeface="微軟正黑體" panose="020B0604030504040204" pitchFamily="34" charset="-120"/>
                <a:ea typeface="微軟正黑體" panose="020B0604030504040204" pitchFamily="34" charset="-120"/>
              </a:rPr>
              <a:t>信任問卷的結果</a:t>
            </a:r>
            <a:r>
              <a:rPr lang="zh-TW" altLang="en-US" dirty="0" smtClean="0">
                <a:latin typeface="微軟正黑體" panose="020B0604030504040204" pitchFamily="34" charset="-120"/>
                <a:ea typeface="微軟正黑體" panose="020B0604030504040204" pitchFamily="34" charset="-120"/>
              </a:rPr>
              <a:t>。按照</a:t>
            </a:r>
            <a:r>
              <a:rPr lang="zh-TW" altLang="en-US" dirty="0">
                <a:latin typeface="微軟正黑體" panose="020B0604030504040204" pitchFamily="34" charset="-120"/>
                <a:ea typeface="微軟正黑體" panose="020B0604030504040204" pitchFamily="34" charset="-120"/>
              </a:rPr>
              <a:t>每個項目所提到的方式進行劃分，同時也按照測試順序進行劃分</a:t>
            </a:r>
            <a:r>
              <a:rPr lang="zh-TW" altLang="en-US" dirty="0" smtClean="0">
                <a:latin typeface="微軟正黑體" panose="020B0604030504040204" pitchFamily="34" charset="-120"/>
                <a:ea typeface="微軟正黑體" panose="020B0604030504040204" pitchFamily="34" charset="-120"/>
              </a:rPr>
              <a:t>。</a:t>
            </a:r>
            <a:endParaRPr lang="en-US" altLang="zh-TW" dirty="0" smtClean="0">
              <a:latin typeface="微軟正黑體" panose="020B0604030504040204" pitchFamily="34" charset="-120"/>
              <a:ea typeface="微軟正黑體" panose="020B0604030504040204" pitchFamily="34" charset="-120"/>
            </a:endParaRPr>
          </a:p>
          <a:p>
            <a:r>
              <a:rPr lang="zh-TW" altLang="en-US" dirty="0" smtClean="0">
                <a:latin typeface="微軟正黑體" panose="020B0604030504040204" pitchFamily="34" charset="-120"/>
                <a:ea typeface="微軟正黑體" panose="020B0604030504040204" pitchFamily="34" charset="-120"/>
              </a:rPr>
              <a:t>圖表</a:t>
            </a:r>
            <a:r>
              <a:rPr lang="zh-TW" altLang="en-US" dirty="0">
                <a:latin typeface="微軟正黑體" panose="020B0604030504040204" pitchFamily="34" charset="-120"/>
                <a:ea typeface="微軟正黑體" panose="020B0604030504040204" pitchFamily="34" charset="-120"/>
              </a:rPr>
              <a:t>顯示了在一種駕駛風格中，與另一種駕駛風格相比，某一特定項目得分高</a:t>
            </a:r>
            <a:r>
              <a:rPr lang="en-US" altLang="zh-TW" dirty="0">
                <a:latin typeface="微軟正黑體" panose="020B0604030504040204" pitchFamily="34" charset="-120"/>
                <a:ea typeface="微軟正黑體" panose="020B0604030504040204" pitchFamily="34" charset="-120"/>
              </a:rPr>
              <a:t>1</a:t>
            </a:r>
            <a:r>
              <a:rPr lang="zh-TW" altLang="en-US" dirty="0">
                <a:latin typeface="微軟正黑體" panose="020B0604030504040204" pitchFamily="34" charset="-120"/>
                <a:ea typeface="微軟正黑體" panose="020B0604030504040204" pitchFamily="34" charset="-120"/>
              </a:rPr>
              <a:t>分</a:t>
            </a:r>
            <a:r>
              <a:rPr lang="en-US" altLang="zh-TW" dirty="0">
                <a:latin typeface="微軟正黑體" panose="020B0604030504040204" pitchFamily="34" charset="-120"/>
                <a:ea typeface="微軟正黑體" panose="020B0604030504040204" pitchFamily="34" charset="-120"/>
              </a:rPr>
              <a:t>(+1</a:t>
            </a:r>
            <a:r>
              <a:rPr lang="zh-TW" altLang="en-US" dirty="0">
                <a:latin typeface="微軟正黑體" panose="020B0604030504040204" pitchFamily="34" charset="-120"/>
                <a:ea typeface="微軟正黑體" panose="020B0604030504040204" pitchFamily="34" charset="-120"/>
              </a:rPr>
              <a:t>，用淺灰色表示</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或高</a:t>
            </a:r>
            <a:r>
              <a:rPr lang="en-US" altLang="zh-TW" dirty="0">
                <a:latin typeface="微軟正黑體" panose="020B0604030504040204" pitchFamily="34" charset="-120"/>
                <a:ea typeface="微軟正黑體" panose="020B0604030504040204" pitchFamily="34" charset="-120"/>
              </a:rPr>
              <a:t>1</a:t>
            </a:r>
            <a:r>
              <a:rPr lang="zh-TW" altLang="en-US" dirty="0">
                <a:latin typeface="微軟正黑體" panose="020B0604030504040204" pitchFamily="34" charset="-120"/>
                <a:ea typeface="微軟正黑體" panose="020B0604030504040204" pitchFamily="34" charset="-120"/>
              </a:rPr>
              <a:t>分以上</a:t>
            </a:r>
            <a:r>
              <a:rPr lang="en-US" altLang="zh-TW" dirty="0">
                <a:latin typeface="微軟正黑體" panose="020B0604030504040204" pitchFamily="34" charset="-120"/>
                <a:ea typeface="微軟正黑體" panose="020B0604030504040204" pitchFamily="34" charset="-120"/>
              </a:rPr>
              <a:t>(&gt;+1</a:t>
            </a:r>
            <a:r>
              <a:rPr lang="zh-TW" altLang="en-US" dirty="0">
                <a:latin typeface="微軟正黑體" panose="020B0604030504040204" pitchFamily="34" charset="-120"/>
                <a:ea typeface="微軟正黑體" panose="020B0604030504040204" pitchFamily="34" charset="-120"/>
              </a:rPr>
              <a:t>，用深灰色表示</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的參與者的數量。</a:t>
            </a:r>
            <a:r>
              <a:rPr lang="zh-TW" altLang="en-US" dirty="0">
                <a:solidFill>
                  <a:schemeClr val="bg1"/>
                </a:solidFill>
                <a:latin typeface="微軟正黑體" panose="020B0604030504040204" pitchFamily="34" charset="-120"/>
                <a:ea typeface="微軟正黑體" panose="020B0604030504040204" pitchFamily="34" charset="-120"/>
              </a:rPr>
              <a:t>被各自參與者評價相同的項目被</a:t>
            </a:r>
            <a:r>
              <a:rPr lang="zh-TW" altLang="en-US" dirty="0" smtClean="0">
                <a:solidFill>
                  <a:schemeClr val="bg1"/>
                </a:solidFill>
                <a:latin typeface="微軟正黑體" panose="020B0604030504040204" pitchFamily="34" charset="-120"/>
                <a:ea typeface="微軟正黑體" panose="020B0604030504040204" pitchFamily="34" charset="-120"/>
              </a:rPr>
              <a:t>排除。</a:t>
            </a:r>
            <a:endParaRPr lang="zh-TW" altLang="en-US" dirty="0">
              <a:solidFill>
                <a:schemeClr val="bg1"/>
              </a:solidFill>
              <a:latin typeface="微軟正黑體" panose="020B0604030504040204" pitchFamily="34" charset="-120"/>
              <a:ea typeface="微軟正黑體" panose="020B0604030504040204" pitchFamily="34" charset="-120"/>
            </a:endParaRPr>
          </a:p>
        </p:txBody>
      </p:sp>
      <p:sp>
        <p:nvSpPr>
          <p:cNvPr id="4" name="矩形 3"/>
          <p:cNvSpPr/>
          <p:nvPr/>
        </p:nvSpPr>
        <p:spPr>
          <a:xfrm>
            <a:off x="1176867" y="372532"/>
            <a:ext cx="3462866" cy="640926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 name="矩形 4"/>
          <p:cNvSpPr/>
          <p:nvPr/>
        </p:nvSpPr>
        <p:spPr>
          <a:xfrm>
            <a:off x="4638833" y="609600"/>
            <a:ext cx="2114391" cy="574675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365413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43318" y="232920"/>
            <a:ext cx="2416404" cy="1096701"/>
          </a:xfrm>
        </p:spPr>
        <p:txBody>
          <a:bodyPr/>
          <a:lstStyle/>
          <a:p>
            <a:r>
              <a:rPr lang="zh-TW" altLang="en-US" dirty="0" smtClean="0">
                <a:latin typeface="微軟正黑體" panose="020B0604030504040204" pitchFamily="34" charset="-120"/>
                <a:ea typeface="微軟正黑體" panose="020B0604030504040204" pitchFamily="34" charset="-120"/>
              </a:rPr>
              <a:t>簡介</a:t>
            </a:r>
            <a:endParaRPr lang="zh-TW" altLang="en-US"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434124" y="1400281"/>
            <a:ext cx="11323751" cy="2233154"/>
          </a:xfrm>
        </p:spPr>
        <p:txBody>
          <a:bodyPr>
            <a:noAutofit/>
          </a:bodyPr>
          <a:lstStyle/>
          <a:p>
            <a:pPr marL="342900" indent="-342900" algn="l">
              <a:lnSpc>
                <a:spcPct val="14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自動駕駛汽車（</a:t>
            </a:r>
            <a:r>
              <a:rPr lang="en-US" altLang="zh-TW" dirty="0">
                <a:latin typeface="微軟正黑體" panose="020B0604030504040204" pitchFamily="34" charset="-120"/>
                <a:ea typeface="微軟正黑體" panose="020B0604030504040204" pitchFamily="34" charset="-120"/>
              </a:rPr>
              <a:t>AV</a:t>
            </a:r>
            <a:r>
              <a:rPr lang="zh-TW" altLang="en-US" dirty="0" smtClean="0">
                <a:latin typeface="微軟正黑體" panose="020B0604030504040204" pitchFamily="34" charset="-120"/>
                <a:ea typeface="微軟正黑體" panose="020B0604030504040204" pitchFamily="34" charset="-120"/>
              </a:rPr>
              <a:t>）快速</a:t>
            </a:r>
            <a:r>
              <a:rPr lang="zh-TW" altLang="en-US" dirty="0">
                <a:latin typeface="微軟正黑體" panose="020B0604030504040204" pitchFamily="34" charset="-120"/>
                <a:ea typeface="微軟正黑體" panose="020B0604030504040204" pitchFamily="34" charset="-120"/>
              </a:rPr>
              <a:t>變得更加先進，一些汽車製造商和技術公司已經在測試完全自動駕駛的自動駕駛汽車。據稱，自動駕駛有助於提高交通安全性並改善用戶的舒適</a:t>
            </a:r>
            <a:r>
              <a:rPr lang="zh-TW" altLang="en-US" dirty="0" smtClean="0">
                <a:latin typeface="微軟正黑體" panose="020B0604030504040204" pitchFamily="34" charset="-120"/>
                <a:ea typeface="微軟正黑體" panose="020B0604030504040204" pitchFamily="34" charset="-120"/>
              </a:rPr>
              <a:t>度</a:t>
            </a:r>
            <a:r>
              <a:rPr lang="en-US" altLang="zh-TW" dirty="0">
                <a:latin typeface="微軟正黑體" panose="020B0604030504040204" pitchFamily="34" charset="-120"/>
                <a:ea typeface="微軟正黑體" panose="020B0604030504040204" pitchFamily="34" charset="-120"/>
              </a:rPr>
              <a:t>(Gold et al., 2015, </a:t>
            </a:r>
            <a:r>
              <a:rPr lang="en-US" altLang="zh-TW" dirty="0" err="1">
                <a:latin typeface="微軟正黑體" panose="020B0604030504040204" pitchFamily="34" charset="-120"/>
                <a:ea typeface="微軟正黑體" panose="020B0604030504040204" pitchFamily="34" charset="-120"/>
              </a:rPr>
              <a:t>Merat</a:t>
            </a:r>
            <a:r>
              <a:rPr lang="en-US" altLang="zh-TW" dirty="0">
                <a:latin typeface="微軟正黑體" panose="020B0604030504040204" pitchFamily="34" charset="-120"/>
                <a:ea typeface="微軟正黑體" panose="020B0604030504040204" pitchFamily="34" charset="-120"/>
              </a:rPr>
              <a:t> et al., 2012, </a:t>
            </a:r>
            <a:r>
              <a:rPr lang="en-US" altLang="zh-TW" dirty="0" err="1">
                <a:latin typeface="微軟正黑體" panose="020B0604030504040204" pitchFamily="34" charset="-120"/>
                <a:ea typeface="微軟正黑體" panose="020B0604030504040204" pitchFamily="34" charset="-120"/>
              </a:rPr>
              <a:t>Naujoks</a:t>
            </a:r>
            <a:r>
              <a:rPr lang="en-US" altLang="zh-TW" dirty="0">
                <a:latin typeface="微軟正黑體" panose="020B0604030504040204" pitchFamily="34" charset="-120"/>
                <a:ea typeface="微軟正黑體" panose="020B0604030504040204" pitchFamily="34" charset="-120"/>
              </a:rPr>
              <a:t> et al., 2014, </a:t>
            </a:r>
            <a:r>
              <a:rPr lang="en-US" altLang="zh-TW" dirty="0" err="1">
                <a:latin typeface="微軟正黑體" panose="020B0604030504040204" pitchFamily="34" charset="-120"/>
                <a:ea typeface="微軟正黑體" panose="020B0604030504040204" pitchFamily="34" charset="-120"/>
              </a:rPr>
              <a:t>Payre</a:t>
            </a:r>
            <a:r>
              <a:rPr lang="en-US" altLang="zh-TW" dirty="0">
                <a:latin typeface="微軟正黑體" panose="020B0604030504040204" pitchFamily="34" charset="-120"/>
                <a:ea typeface="微軟正黑體" panose="020B0604030504040204" pitchFamily="34" charset="-120"/>
              </a:rPr>
              <a:t> et al., 2016</a:t>
            </a:r>
            <a:r>
              <a:rPr lang="en-US" altLang="zh-TW" dirty="0" smtClean="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用戶</a:t>
            </a:r>
            <a:r>
              <a:rPr lang="zh-TW" altLang="en-US" dirty="0">
                <a:latin typeface="微軟正黑體" panose="020B0604030504040204" pitchFamily="34" charset="-120"/>
                <a:ea typeface="微軟正黑體" panose="020B0604030504040204" pitchFamily="34" charset="-120"/>
              </a:rPr>
              <a:t>將不再專注於駕駛任務，而是可以放鬆，閱讀或工作，例如上下班上下班（反之亦然</a:t>
            </a:r>
            <a:r>
              <a:rPr lang="zh-TW" altLang="en-US" dirty="0" smtClean="0">
                <a:latin typeface="微軟正黑體" panose="020B0604030504040204" pitchFamily="34" charset="-120"/>
                <a:ea typeface="微軟正黑體" panose="020B0604030504040204" pitchFamily="34" charset="-120"/>
              </a:rPr>
              <a:t>）</a:t>
            </a:r>
            <a:r>
              <a:rPr lang="en-US" altLang="zh-TW" dirty="0">
                <a:latin typeface="微軟正黑體" panose="020B0604030504040204" pitchFamily="34" charset="-120"/>
                <a:ea typeface="微軟正黑體" panose="020B0604030504040204" pitchFamily="34" charset="-120"/>
              </a:rPr>
              <a:t>(</a:t>
            </a:r>
            <a:r>
              <a:rPr lang="en-US" altLang="zh-TW" dirty="0" err="1">
                <a:latin typeface="微軟正黑體" panose="020B0604030504040204" pitchFamily="34" charset="-120"/>
                <a:ea typeface="微軟正黑體" panose="020B0604030504040204" pitchFamily="34" charset="-120"/>
              </a:rPr>
              <a:t>Fagnant</a:t>
            </a:r>
            <a:r>
              <a:rPr lang="en-US" altLang="zh-TW" dirty="0">
                <a:latin typeface="微軟正黑體" panose="020B0604030504040204" pitchFamily="34" charset="-120"/>
                <a:ea typeface="微軟正黑體" panose="020B0604030504040204" pitchFamily="34" charset="-120"/>
              </a:rPr>
              <a:t> &amp; </a:t>
            </a:r>
            <a:r>
              <a:rPr lang="en-US" altLang="zh-TW" dirty="0" err="1">
                <a:latin typeface="微軟正黑體" panose="020B0604030504040204" pitchFamily="34" charset="-120"/>
                <a:ea typeface="微軟正黑體" panose="020B0604030504040204" pitchFamily="34" charset="-120"/>
              </a:rPr>
              <a:t>Kockelman</a:t>
            </a:r>
            <a:r>
              <a:rPr lang="en-US" altLang="zh-TW" dirty="0">
                <a:latin typeface="微軟正黑體" panose="020B0604030504040204" pitchFamily="34" charset="-120"/>
                <a:ea typeface="微軟正黑體" panose="020B0604030504040204" pitchFamily="34" charset="-120"/>
              </a:rPr>
              <a:t>, 2015</a:t>
            </a:r>
            <a:r>
              <a:rPr lang="en-US" altLang="zh-TW" dirty="0" smtClean="0">
                <a:latin typeface="微軟正黑體" panose="020B0604030504040204" pitchFamily="34" charset="-120"/>
                <a:ea typeface="微軟正黑體" panose="020B0604030504040204" pitchFamily="34" charset="-120"/>
              </a:rPr>
              <a:t>)</a:t>
            </a:r>
          </a:p>
          <a:p>
            <a:pPr marL="342900" indent="-342900" algn="l">
              <a:lnSpc>
                <a:spcPct val="14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但是，在用戶獲得自動</a:t>
            </a:r>
            <a:r>
              <a:rPr lang="zh-TW" altLang="en-US" dirty="0" smtClean="0">
                <a:latin typeface="微軟正黑體" panose="020B0604030504040204" pitchFamily="34" charset="-120"/>
                <a:ea typeface="微軟正黑體" panose="020B0604030504040204" pitchFamily="34" charset="-120"/>
              </a:rPr>
              <a:t>駕駛帶來</a:t>
            </a:r>
            <a:r>
              <a:rPr lang="zh-TW" altLang="en-US" dirty="0">
                <a:latin typeface="微軟正黑體" panose="020B0604030504040204" pitchFamily="34" charset="-120"/>
                <a:ea typeface="微軟正黑體" panose="020B0604030504040204" pitchFamily="34" charset="-120"/>
              </a:rPr>
              <a:t>的好處之前，</a:t>
            </a:r>
            <a:r>
              <a:rPr lang="zh-TW" altLang="en-US" b="1" dirty="0">
                <a:latin typeface="微軟正黑體" panose="020B0604030504040204" pitchFamily="34" charset="-120"/>
                <a:ea typeface="微軟正黑體" panose="020B0604030504040204" pitchFamily="34" charset="-120"/>
              </a:rPr>
              <a:t>他們</a:t>
            </a:r>
            <a:r>
              <a:rPr lang="zh-TW" altLang="en-US" b="1" dirty="0" smtClean="0">
                <a:latin typeface="微軟正黑體" panose="020B0604030504040204" pitchFamily="34" charset="-120"/>
                <a:ea typeface="微軟正黑體" panose="020B0604030504040204" pitchFamily="34" charset="-120"/>
              </a:rPr>
              <a:t>必須先</a:t>
            </a:r>
            <a:r>
              <a:rPr lang="zh-TW" altLang="en-US" b="1" dirty="0">
                <a:latin typeface="微軟正黑體" panose="020B0604030504040204" pitchFamily="34" charset="-120"/>
                <a:ea typeface="微軟正黑體" panose="020B0604030504040204" pitchFamily="34" charset="-120"/>
              </a:rPr>
              <a:t>信任車輛。自動化研究表明，信任是使用自動化系統的</a:t>
            </a:r>
            <a:r>
              <a:rPr lang="zh-TW" altLang="en-US" b="1" dirty="0" smtClean="0">
                <a:latin typeface="微軟正黑體" panose="020B0604030504040204" pitchFamily="34" charset="-120"/>
                <a:ea typeface="微軟正黑體" panose="020B0604030504040204" pitchFamily="34" charset="-120"/>
              </a:rPr>
              <a:t>先決條件</a:t>
            </a:r>
            <a:r>
              <a:rPr lang="en-US" altLang="zh-TW" dirty="0">
                <a:latin typeface="微軟正黑體" panose="020B0604030504040204" pitchFamily="34" charset="-120"/>
                <a:ea typeface="微軟正黑體" panose="020B0604030504040204" pitchFamily="34" charset="-120"/>
              </a:rPr>
              <a:t>(</a:t>
            </a:r>
            <a:r>
              <a:rPr lang="en-US" altLang="zh-TW" dirty="0" err="1">
                <a:latin typeface="微軟正黑體" panose="020B0604030504040204" pitchFamily="34" charset="-120"/>
                <a:ea typeface="微軟正黑體" panose="020B0604030504040204" pitchFamily="34" charset="-120"/>
              </a:rPr>
              <a:t>Parasuraman</a:t>
            </a:r>
            <a:r>
              <a:rPr lang="en-US" altLang="zh-TW" dirty="0">
                <a:latin typeface="微軟正黑體" panose="020B0604030504040204" pitchFamily="34" charset="-120"/>
                <a:ea typeface="微軟正黑體" panose="020B0604030504040204" pitchFamily="34" charset="-120"/>
              </a:rPr>
              <a:t> &amp; Riley, 1997)</a:t>
            </a:r>
            <a:r>
              <a:rPr lang="zh-TW" altLang="en-US" dirty="0" smtClean="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這是接受度的基本組成</a:t>
            </a:r>
            <a:r>
              <a:rPr lang="zh-TW" altLang="en-US" dirty="0" smtClean="0">
                <a:latin typeface="微軟正黑體" panose="020B0604030504040204" pitchFamily="34" charset="-120"/>
                <a:ea typeface="微軟正黑體" panose="020B0604030504040204" pitchFamily="34" charset="-120"/>
              </a:rPr>
              <a:t>部分</a:t>
            </a:r>
            <a:r>
              <a:rPr lang="en-US" altLang="zh-TW" dirty="0">
                <a:latin typeface="微軟正黑體" panose="020B0604030504040204" pitchFamily="34" charset="-120"/>
                <a:ea typeface="微軟正黑體" panose="020B0604030504040204" pitchFamily="34" charset="-120"/>
              </a:rPr>
              <a:t>(</a:t>
            </a:r>
            <a:r>
              <a:rPr lang="en-US" altLang="zh-TW" dirty="0" err="1">
                <a:latin typeface="微軟正黑體" panose="020B0604030504040204" pitchFamily="34" charset="-120"/>
                <a:ea typeface="微軟正黑體" panose="020B0604030504040204" pitchFamily="34" charset="-120"/>
              </a:rPr>
              <a:t>Ghazizadeh</a:t>
            </a:r>
            <a:r>
              <a:rPr lang="en-US" altLang="zh-TW" dirty="0">
                <a:latin typeface="微軟正黑體" panose="020B0604030504040204" pitchFamily="34" charset="-120"/>
                <a:ea typeface="微軟正黑體" panose="020B0604030504040204" pitchFamily="34" charset="-120"/>
              </a:rPr>
              <a:t>, Lee, &amp; Boyle, 2012)</a:t>
            </a: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2</a:t>
            </a:fld>
            <a:endParaRPr lang="zh-TW" altLang="en-US"/>
          </a:p>
        </p:txBody>
      </p:sp>
    </p:spTree>
    <p:extLst>
      <p:ext uri="{BB962C8B-B14F-4D97-AF65-F5344CB8AC3E}">
        <p14:creationId xmlns:p14="http://schemas.microsoft.com/office/powerpoint/2010/main" val="8891172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文字方塊 2"/>
          <p:cNvSpPr txBox="1"/>
          <p:nvPr/>
        </p:nvSpPr>
        <p:spPr>
          <a:xfrm>
            <a:off x="716436" y="509047"/>
            <a:ext cx="3563331" cy="1015663"/>
          </a:xfrm>
          <a:prstGeom prst="rect">
            <a:avLst/>
          </a:prstGeom>
          <a:noFill/>
        </p:spPr>
        <p:txBody>
          <a:bodyPr wrap="square" rtlCol="0">
            <a:spAutoFit/>
          </a:bodyPr>
          <a:lstStyle/>
          <a:p>
            <a:r>
              <a:rPr lang="zh-TW" altLang="en-US" sz="6000" b="1" dirty="0" smtClean="0">
                <a:latin typeface="微軟正黑體" panose="020B0604030504040204" pitchFamily="34" charset="-120"/>
                <a:ea typeface="微軟正黑體" panose="020B0604030504040204" pitchFamily="34" charset="-120"/>
              </a:rPr>
              <a:t>討論</a:t>
            </a:r>
            <a:r>
              <a:rPr lang="en-US" altLang="zh-TW" sz="6000" b="1" dirty="0" smtClean="0">
                <a:latin typeface="微軟正黑體" panose="020B0604030504040204" pitchFamily="34" charset="-120"/>
                <a:ea typeface="微軟正黑體" panose="020B0604030504040204" pitchFamily="34" charset="-120"/>
              </a:rPr>
              <a:t>-</a:t>
            </a:r>
            <a:r>
              <a:rPr lang="zh-TW" altLang="en-US" sz="6000" b="1" dirty="0" smtClean="0">
                <a:latin typeface="微軟正黑體" panose="020B0604030504040204" pitchFamily="34" charset="-120"/>
                <a:ea typeface="微軟正黑體" panose="020B0604030504040204" pitchFamily="34" charset="-120"/>
              </a:rPr>
              <a:t>訪談</a:t>
            </a:r>
            <a:endParaRPr lang="zh-TW" altLang="en-US" sz="6000" b="1" dirty="0">
              <a:latin typeface="微軟正黑體" panose="020B0604030504040204" pitchFamily="34" charset="-120"/>
              <a:ea typeface="微軟正黑體" panose="020B0604030504040204" pitchFamily="34" charset="-120"/>
            </a:endParaRPr>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20</a:t>
            </a:fld>
            <a:endParaRPr lang="zh-TW" altLang="en-US"/>
          </a:p>
        </p:txBody>
      </p:sp>
      <p:sp>
        <p:nvSpPr>
          <p:cNvPr id="6" name="矩形 5"/>
          <p:cNvSpPr/>
          <p:nvPr/>
        </p:nvSpPr>
        <p:spPr>
          <a:xfrm>
            <a:off x="716436" y="1900146"/>
            <a:ext cx="11153775" cy="2492990"/>
          </a:xfrm>
          <a:prstGeom prst="rect">
            <a:avLst/>
          </a:prstGeom>
        </p:spPr>
        <p:txBody>
          <a:bodyPr wrap="square">
            <a:spAutoFit/>
          </a:bodyPr>
          <a:lstStyle/>
          <a:p>
            <a:pPr marL="285750" indent="-285750">
              <a:lnSpc>
                <a:spcPct val="13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“第一種駕駛方式更安全，更容易預測</a:t>
            </a:r>
            <a:r>
              <a:rPr lang="zh-TW" altLang="en-US" sz="2400" dirty="0" smtClean="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餘地</a:t>
            </a:r>
            <a:r>
              <a:rPr lang="zh-TW" altLang="en-US" sz="2400" dirty="0" smtClean="0">
                <a:latin typeface="微軟正黑體" panose="020B0604030504040204" pitchFamily="34" charset="-120"/>
                <a:ea typeface="微軟正黑體" panose="020B0604030504040204" pitchFamily="34" charset="-120"/>
              </a:rPr>
              <a:t>也</a:t>
            </a:r>
            <a:r>
              <a:rPr lang="zh-TW" altLang="en-US" sz="2400" dirty="0">
                <a:latin typeface="微軟正黑體" panose="020B0604030504040204" pitchFamily="34" charset="-120"/>
                <a:ea typeface="微軟正黑體" panose="020B0604030504040204" pitchFamily="34" charset="-120"/>
              </a:rPr>
              <a:t>更高”</a:t>
            </a:r>
            <a:r>
              <a:rPr lang="en-US" altLang="zh-TW" sz="2400" dirty="0">
                <a:latin typeface="微軟正黑體" panose="020B0604030504040204" pitchFamily="34" charset="-120"/>
                <a:ea typeface="微軟正黑體" panose="020B0604030504040204" pitchFamily="34" charset="-120"/>
              </a:rPr>
              <a:t>(P8)</a:t>
            </a:r>
            <a:r>
              <a:rPr lang="zh-TW" altLang="en-US" sz="2400" dirty="0" smtClean="0">
                <a:latin typeface="微軟正黑體" panose="020B0604030504040204" pitchFamily="34" charset="-120"/>
                <a:ea typeface="微軟正黑體" panose="020B0604030504040204" pitchFamily="34" charset="-120"/>
              </a:rPr>
              <a:t>。我</a:t>
            </a:r>
            <a:r>
              <a:rPr lang="zh-TW" altLang="en-US" sz="2400" dirty="0">
                <a:latin typeface="微軟正黑體" panose="020B0604030504040204" pitchFamily="34" charset="-120"/>
                <a:ea typeface="微軟正黑體" panose="020B0604030504040204" pitchFamily="34" charset="-120"/>
              </a:rPr>
              <a:t>更相信第</a:t>
            </a:r>
            <a:r>
              <a:rPr lang="zh-TW" altLang="en-US" sz="2400" dirty="0" smtClean="0">
                <a:latin typeface="微軟正黑體" panose="020B0604030504040204" pitchFamily="34" charset="-120"/>
                <a:ea typeface="微軟正黑體" panose="020B0604030504040204" pitchFamily="34" charset="-120"/>
              </a:rPr>
              <a:t>一個 </a:t>
            </a:r>
            <a:r>
              <a:rPr lang="en-US" altLang="zh-TW" sz="2400" dirty="0" smtClean="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防禦</a:t>
            </a:r>
            <a:r>
              <a:rPr lang="zh-TW" altLang="en-US" sz="2400" dirty="0" smtClean="0">
                <a:latin typeface="微軟正黑體" panose="020B0604030504040204" pitchFamily="34" charset="-120"/>
                <a:ea typeface="微軟正黑體" panose="020B0604030504040204" pitchFamily="34" charset="-120"/>
              </a:rPr>
              <a:t>性</a:t>
            </a:r>
            <a:r>
              <a:rPr lang="en-US" altLang="zh-TW" sz="2400" dirty="0" smtClean="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，這與可預見性之類的因素有關</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r>
              <a:rPr lang="zh-TW" altLang="en-US" sz="2400" dirty="0" smtClean="0">
                <a:latin typeface="微軟正黑體" panose="020B0604030504040204" pitchFamily="34" charset="-120"/>
                <a:ea typeface="微軟正黑體" panose="020B0604030504040204" pitchFamily="34" charset="-120"/>
              </a:rPr>
              <a:t>感覺</a:t>
            </a:r>
            <a:r>
              <a:rPr lang="zh-TW" altLang="en-US" sz="2400" dirty="0">
                <a:latin typeface="微軟正黑體" panose="020B0604030504040204" pitchFamily="34" charset="-120"/>
                <a:ea typeface="微軟正黑體" panose="020B0604030504040204" pitchFamily="34" charset="-120"/>
              </a:rPr>
              <a:t>很好，很平靜和舒適”</a:t>
            </a:r>
            <a:r>
              <a:rPr lang="en-US" altLang="zh-TW" sz="2400" dirty="0">
                <a:latin typeface="微軟正黑體" panose="020B0604030504040204" pitchFamily="34" charset="-120"/>
                <a:ea typeface="微軟正黑體" panose="020B0604030504040204" pitchFamily="34" charset="-120"/>
              </a:rPr>
              <a:t>(P12 -‘</a:t>
            </a:r>
            <a:r>
              <a:rPr lang="zh-TW" altLang="en-US" sz="2400" dirty="0">
                <a:latin typeface="微軟正黑體" panose="020B0604030504040204" pitchFamily="34" charset="-120"/>
                <a:ea typeface="微軟正黑體" panose="020B0604030504040204" pitchFamily="34" charset="-120"/>
              </a:rPr>
              <a:t>防禦性</a:t>
            </a:r>
            <a:r>
              <a:rPr lang="zh-TW" altLang="en-US" sz="2400" dirty="0" smtClean="0">
                <a:latin typeface="微軟正黑體" panose="020B0604030504040204" pitchFamily="34" charset="-120"/>
                <a:ea typeface="微軟正黑體" panose="020B0604030504040204" pitchFamily="34" charset="-120"/>
              </a:rPr>
              <a:t>’</a:t>
            </a:r>
            <a:r>
              <a:rPr lang="en-US" altLang="zh-TW" sz="2400" dirty="0" smtClean="0">
                <a:latin typeface="微軟正黑體" panose="020B0604030504040204" pitchFamily="34" charset="-120"/>
                <a:ea typeface="微軟正黑體" panose="020B0604030504040204" pitchFamily="34" charset="-120"/>
              </a:rPr>
              <a:t>)</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r>
              <a:rPr lang="zh-TW" altLang="en-US" sz="2400" dirty="0" smtClean="0">
                <a:latin typeface="微軟正黑體" panose="020B0604030504040204" pitchFamily="34" charset="-120"/>
                <a:ea typeface="微軟正黑體" panose="020B0604030504040204" pitchFamily="34" charset="-120"/>
              </a:rPr>
              <a:t> </a:t>
            </a:r>
            <a:r>
              <a:rPr lang="en-US" altLang="zh-TW" sz="2400" dirty="0" smtClean="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信任度很高。 ”我現在開始覺得舒服了，我甚至懶得</a:t>
            </a:r>
            <a:r>
              <a:rPr lang="zh-TW" altLang="en-US" sz="2400" dirty="0" smtClean="0">
                <a:latin typeface="微軟正黑體" panose="020B0604030504040204" pitchFamily="34" charset="-120"/>
                <a:ea typeface="微軟正黑體" panose="020B0604030504040204" pitchFamily="34" charset="-120"/>
              </a:rPr>
              <a:t>去看，</a:t>
            </a:r>
            <a:r>
              <a:rPr lang="zh-TW" altLang="en-US" sz="2400" dirty="0">
                <a:latin typeface="微軟正黑體" panose="020B0604030504040204" pitchFamily="34" charset="-120"/>
                <a:ea typeface="微軟正黑體" panose="020B0604030504040204" pitchFamily="34" charset="-120"/>
              </a:rPr>
              <a:t>因為感覺好像什麼都不會發生”</a:t>
            </a:r>
            <a:r>
              <a:rPr lang="en-US" altLang="zh-TW" sz="2400" dirty="0">
                <a:latin typeface="微軟正黑體" panose="020B0604030504040204" pitchFamily="34" charset="-120"/>
                <a:ea typeface="微軟正黑體" panose="020B0604030504040204" pitchFamily="34" charset="-120"/>
              </a:rPr>
              <a:t>(P15 -‘</a:t>
            </a:r>
            <a:r>
              <a:rPr lang="zh-TW" altLang="en-US" sz="2400" dirty="0">
                <a:latin typeface="微軟正黑體" panose="020B0604030504040204" pitchFamily="34" charset="-120"/>
                <a:ea typeface="微軟正黑體" panose="020B0604030504040204" pitchFamily="34" charset="-120"/>
              </a:rPr>
              <a:t>防禦性</a:t>
            </a:r>
            <a:r>
              <a:rPr lang="zh-TW" altLang="en-US" sz="2400" dirty="0" smtClean="0">
                <a:latin typeface="微軟正黑體" panose="020B0604030504040204" pitchFamily="34" charset="-120"/>
                <a:ea typeface="微軟正黑體" panose="020B0604030504040204" pitchFamily="34" charset="-120"/>
              </a:rPr>
              <a:t>’</a:t>
            </a:r>
            <a:r>
              <a:rPr lang="en-US" altLang="zh-TW" sz="2400" dirty="0" smtClean="0">
                <a:latin typeface="微軟正黑體" panose="020B0604030504040204" pitchFamily="34" charset="-120"/>
                <a:ea typeface="微軟正黑體" panose="020B0604030504040204" pitchFamily="34" charset="-120"/>
              </a:rPr>
              <a:t>)</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8996544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文字方塊 2"/>
          <p:cNvSpPr txBox="1"/>
          <p:nvPr/>
        </p:nvSpPr>
        <p:spPr>
          <a:xfrm>
            <a:off x="716436" y="509047"/>
            <a:ext cx="3563331" cy="1015663"/>
          </a:xfrm>
          <a:prstGeom prst="rect">
            <a:avLst/>
          </a:prstGeom>
          <a:noFill/>
        </p:spPr>
        <p:txBody>
          <a:bodyPr wrap="square" rtlCol="0">
            <a:spAutoFit/>
          </a:bodyPr>
          <a:lstStyle/>
          <a:p>
            <a:r>
              <a:rPr lang="zh-TW" altLang="en-US" sz="6000" b="1" dirty="0" smtClean="0">
                <a:latin typeface="微軟正黑體" panose="020B0604030504040204" pitchFamily="34" charset="-120"/>
                <a:ea typeface="微軟正黑體" panose="020B0604030504040204" pitchFamily="34" charset="-120"/>
              </a:rPr>
              <a:t>討論</a:t>
            </a:r>
            <a:r>
              <a:rPr lang="en-US" altLang="zh-TW" sz="6000" b="1" dirty="0" smtClean="0">
                <a:latin typeface="微軟正黑體" panose="020B0604030504040204" pitchFamily="34" charset="-120"/>
                <a:ea typeface="微軟正黑體" panose="020B0604030504040204" pitchFamily="34" charset="-120"/>
              </a:rPr>
              <a:t>-</a:t>
            </a:r>
            <a:r>
              <a:rPr lang="zh-TW" altLang="en-US" sz="6000" b="1" dirty="0" smtClean="0">
                <a:latin typeface="微軟正黑體" panose="020B0604030504040204" pitchFamily="34" charset="-120"/>
                <a:ea typeface="微軟正黑體" panose="020B0604030504040204" pitchFamily="34" charset="-120"/>
              </a:rPr>
              <a:t>訪談</a:t>
            </a:r>
            <a:endParaRPr lang="zh-TW" altLang="en-US" sz="6000" b="1" dirty="0">
              <a:latin typeface="微軟正黑體" panose="020B0604030504040204" pitchFamily="34" charset="-120"/>
              <a:ea typeface="微軟正黑體" panose="020B0604030504040204" pitchFamily="34" charset="-120"/>
            </a:endParaRPr>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21</a:t>
            </a:fld>
            <a:endParaRPr lang="zh-TW" altLang="en-US"/>
          </a:p>
        </p:txBody>
      </p:sp>
      <p:sp>
        <p:nvSpPr>
          <p:cNvPr id="6" name="矩形 5"/>
          <p:cNvSpPr/>
          <p:nvPr/>
        </p:nvSpPr>
        <p:spPr>
          <a:xfrm>
            <a:off x="716436" y="1900146"/>
            <a:ext cx="11153775" cy="2973122"/>
          </a:xfrm>
          <a:prstGeom prst="rect">
            <a:avLst/>
          </a:prstGeom>
        </p:spPr>
        <p:txBody>
          <a:bodyPr wrap="square">
            <a:spAutoFit/>
          </a:bodyPr>
          <a:lstStyle/>
          <a:p>
            <a:pPr marL="285750" indent="-285750">
              <a:lnSpc>
                <a:spcPct val="130000"/>
              </a:lnSpc>
              <a:buFont typeface="Wingdings" panose="05000000000000000000" pitchFamily="2" charset="2"/>
              <a:buChar char="Ø"/>
            </a:pPr>
            <a:r>
              <a:rPr lang="zh-TW" altLang="en-US" sz="2400" dirty="0" smtClean="0">
                <a:latin typeface="微軟正黑體" panose="020B0604030504040204" pitchFamily="34" charset="-120"/>
                <a:ea typeface="微軟正黑體" panose="020B0604030504040204" pitchFamily="34" charset="-120"/>
              </a:rPr>
              <a:t>有時</a:t>
            </a:r>
            <a:r>
              <a:rPr lang="zh-TW" altLang="en-US" sz="2400" dirty="0">
                <a:latin typeface="微軟正黑體" panose="020B0604030504040204" pitchFamily="34" charset="-120"/>
                <a:ea typeface="微軟正黑體" panose="020B0604030504040204" pitchFamily="34" charset="-120"/>
              </a:rPr>
              <a:t>，情感反應具有更多的雙重特徵，例如，當一個參與者在假設車輛違反交通規則的情況下表達了高度的信任</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即使它沒有</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它沒有在停車標誌前停車，我覺得很奇怪，但我仍然相信它理解”</a:t>
            </a:r>
            <a:r>
              <a:rPr lang="en-US" altLang="zh-TW" sz="2400" dirty="0">
                <a:latin typeface="微軟正黑體" panose="020B0604030504040204" pitchFamily="34" charset="-120"/>
                <a:ea typeface="微軟正黑體" panose="020B0604030504040204" pitchFamily="34" charset="-120"/>
              </a:rPr>
              <a:t>(P12 -'</a:t>
            </a:r>
            <a:r>
              <a:rPr lang="zh-TW" altLang="en-US" sz="2400" dirty="0">
                <a:latin typeface="微軟正黑體" panose="020B0604030504040204" pitchFamily="34" charset="-120"/>
                <a:ea typeface="微軟正黑體" panose="020B0604030504040204" pitchFamily="34" charset="-120"/>
              </a:rPr>
              <a:t>防禦性</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駕駛風格</a:t>
            </a:r>
            <a:r>
              <a:rPr lang="en-US" altLang="zh-TW" sz="2400" dirty="0">
                <a:latin typeface="微軟正黑體" panose="020B0604030504040204" pitchFamily="34" charset="-120"/>
                <a:ea typeface="微軟正黑體" panose="020B0604030504040204" pitchFamily="34" charset="-120"/>
              </a:rPr>
              <a:t>)</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endParaRPr lang="en-US" altLang="zh-TW" sz="2400" dirty="0" smtClean="0">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r>
              <a:rPr lang="zh-TW" altLang="en-US" sz="2400" dirty="0" smtClean="0">
                <a:latin typeface="微軟正黑體" panose="020B0604030504040204" pitchFamily="34" charset="-120"/>
                <a:ea typeface="微軟正黑體" panose="020B0604030504040204" pitchFamily="34" charset="-120"/>
              </a:rPr>
              <a:t>當</a:t>
            </a:r>
            <a:r>
              <a:rPr lang="zh-TW" altLang="en-US" sz="2400" dirty="0">
                <a:latin typeface="微軟正黑體" panose="020B0604030504040204" pitchFamily="34" charset="-120"/>
                <a:ea typeface="微軟正黑體" panose="020B0604030504040204" pitchFamily="34" charset="-120"/>
              </a:rPr>
              <a:t>行人過馬路時，我感覺汽車確實看到了行人，然後輕輕地剎車，然後停下來。這就是我認為之前缺乏的信任因素”</a:t>
            </a:r>
            <a:r>
              <a:rPr lang="en-US" altLang="zh-TW" sz="2400" dirty="0">
                <a:latin typeface="微軟正黑體" panose="020B0604030504040204" pitchFamily="34" charset="-120"/>
                <a:ea typeface="微軟正黑體" panose="020B0604030504040204" pitchFamily="34" charset="-120"/>
              </a:rPr>
              <a:t>(P13 -‘</a:t>
            </a:r>
            <a:r>
              <a:rPr lang="zh-TW" altLang="en-US" sz="2400" dirty="0">
                <a:latin typeface="微軟正黑體" panose="020B0604030504040204" pitchFamily="34" charset="-120"/>
                <a:ea typeface="微軟正黑體" panose="020B0604030504040204" pitchFamily="34" charset="-120"/>
              </a:rPr>
              <a:t>防禦性’駕駛風格</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a:t>
            </a:r>
            <a:endParaRPr lang="en-US" altLang="zh-TW"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0316520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文字方塊 2"/>
          <p:cNvSpPr txBox="1"/>
          <p:nvPr/>
        </p:nvSpPr>
        <p:spPr>
          <a:xfrm>
            <a:off x="716436" y="509047"/>
            <a:ext cx="3563331" cy="1015663"/>
          </a:xfrm>
          <a:prstGeom prst="rect">
            <a:avLst/>
          </a:prstGeom>
          <a:noFill/>
        </p:spPr>
        <p:txBody>
          <a:bodyPr wrap="square" rtlCol="0">
            <a:spAutoFit/>
          </a:bodyPr>
          <a:lstStyle/>
          <a:p>
            <a:r>
              <a:rPr lang="zh-TW" altLang="en-US" sz="6000" b="1" dirty="0">
                <a:latin typeface="微軟正黑體" panose="020B0604030504040204" pitchFamily="34" charset="-120"/>
                <a:ea typeface="微軟正黑體" panose="020B0604030504040204" pitchFamily="34" charset="-120"/>
              </a:rPr>
              <a:t>討</a:t>
            </a:r>
            <a:r>
              <a:rPr lang="zh-TW" altLang="en-US" sz="6000" b="1" dirty="0" smtClean="0">
                <a:latin typeface="微軟正黑體" panose="020B0604030504040204" pitchFamily="34" charset="-120"/>
                <a:ea typeface="微軟正黑體" panose="020B0604030504040204" pitchFamily="34" charset="-120"/>
              </a:rPr>
              <a:t>論</a:t>
            </a:r>
            <a:endParaRPr lang="zh-TW" altLang="en-US" sz="6000" b="1" dirty="0">
              <a:latin typeface="微軟正黑體" panose="020B0604030504040204" pitchFamily="34" charset="-120"/>
              <a:ea typeface="微軟正黑體" panose="020B0604030504040204" pitchFamily="34" charset="-120"/>
            </a:endParaRPr>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22</a:t>
            </a:fld>
            <a:endParaRPr lang="zh-TW" altLang="en-US"/>
          </a:p>
        </p:txBody>
      </p:sp>
      <p:sp>
        <p:nvSpPr>
          <p:cNvPr id="6" name="矩形 5"/>
          <p:cNvSpPr/>
          <p:nvPr/>
        </p:nvSpPr>
        <p:spPr>
          <a:xfrm>
            <a:off x="716436" y="1900146"/>
            <a:ext cx="11153775" cy="3933384"/>
          </a:xfrm>
          <a:prstGeom prst="rect">
            <a:avLst/>
          </a:prstGeom>
        </p:spPr>
        <p:txBody>
          <a:bodyPr wrap="square">
            <a:spAutoFit/>
          </a:bodyPr>
          <a:lstStyle/>
          <a:p>
            <a:pPr marL="285750" indent="-285750">
              <a:lnSpc>
                <a:spcPct val="130000"/>
              </a:lnSpc>
              <a:buFont typeface="Wingdings" panose="05000000000000000000" pitchFamily="2" charset="2"/>
              <a:buChar char="Ø"/>
            </a:pPr>
            <a:r>
              <a:rPr lang="zh-TW" altLang="en-US" sz="2400" dirty="0" smtClean="0">
                <a:latin typeface="微軟正黑體" panose="020B0604030504040204" pitchFamily="34" charset="-120"/>
                <a:ea typeface="微軟正黑體" panose="020B0604030504040204" pitchFamily="34" charset="-120"/>
              </a:rPr>
              <a:t>根據及時</a:t>
            </a:r>
            <a:r>
              <a:rPr lang="zh-TW" altLang="en-US" sz="2400" dirty="0">
                <a:latin typeface="微軟正黑體" panose="020B0604030504040204" pitchFamily="34" charset="-120"/>
                <a:ea typeface="微軟正黑體" panose="020B0604030504040204" pitchFamily="34" charset="-120"/>
              </a:rPr>
              <a:t>信任評估和信任問卷的結果，</a:t>
            </a:r>
            <a:r>
              <a:rPr lang="zh-TW" altLang="en-US" sz="2400" b="1" dirty="0">
                <a:latin typeface="微軟正黑體" panose="020B0604030504040204" pitchFamily="34" charset="-120"/>
                <a:ea typeface="微軟正黑體" panose="020B0604030504040204" pitchFamily="34" charset="-120"/>
              </a:rPr>
              <a:t>“防禦性”駕駛方式被認為更值得信任</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r>
              <a:rPr lang="zh-TW" altLang="en-US" sz="2400" dirty="0" smtClean="0">
                <a:latin typeface="微軟正黑體" panose="020B0604030504040204" pitchFamily="34" charset="-120"/>
                <a:ea typeface="微軟正黑體" panose="020B0604030504040204" pitchFamily="34" charset="-120"/>
              </a:rPr>
              <a:t>評分</a:t>
            </a:r>
            <a:r>
              <a:rPr lang="zh-TW" altLang="en-US" sz="2400" dirty="0">
                <a:latin typeface="微軟正黑體" panose="020B0604030504040204" pitchFamily="34" charset="-120"/>
                <a:ea typeface="微軟正黑體" panose="020B0604030504040204" pitchFamily="34" charset="-120"/>
              </a:rPr>
              <a:t>和得分的差異說明</a:t>
            </a:r>
            <a:r>
              <a:rPr lang="zh-TW" altLang="en-US" sz="2400" b="1" dirty="0">
                <a:latin typeface="微軟正黑體" panose="020B0604030504040204" pitchFamily="34" charset="-120"/>
                <a:ea typeface="微軟正黑體" panose="020B0604030504040204" pitchFamily="34" charset="-120"/>
              </a:rPr>
              <a:t>駕駛風格影響</a:t>
            </a:r>
            <a:r>
              <a:rPr lang="zh-TW" altLang="en-US" sz="2400" b="1" dirty="0" smtClean="0">
                <a:latin typeface="微軟正黑體" panose="020B0604030504040204" pitchFamily="34" charset="-120"/>
                <a:ea typeface="微軟正黑體" panose="020B0604030504040204" pitchFamily="34" charset="-120"/>
              </a:rPr>
              <a:t>了</a:t>
            </a:r>
            <a:r>
              <a:rPr lang="zh-TW" altLang="en-US" sz="2400" b="1" dirty="0">
                <a:latin typeface="微軟正黑體" panose="020B0604030504040204" pitchFamily="34" charset="-120"/>
                <a:ea typeface="微軟正黑體" panose="020B0604030504040204" pitchFamily="34" charset="-120"/>
              </a:rPr>
              <a:t>受測者</a:t>
            </a:r>
            <a:r>
              <a:rPr lang="zh-TW" altLang="en-US" sz="2400" b="1" dirty="0" smtClean="0">
                <a:latin typeface="微軟正黑體" panose="020B0604030504040204" pitchFamily="34" charset="-120"/>
                <a:ea typeface="微軟正黑體" panose="020B0604030504040204" pitchFamily="34" charset="-120"/>
              </a:rPr>
              <a:t>的</a:t>
            </a:r>
            <a:r>
              <a:rPr lang="zh-TW" altLang="en-US" sz="2400" b="1" dirty="0">
                <a:latin typeface="微軟正黑體" panose="020B0604030504040204" pitchFamily="34" charset="-120"/>
                <a:ea typeface="微軟正黑體" panose="020B0604030504040204" pitchFamily="34" charset="-120"/>
              </a:rPr>
              <a:t>信任程度</a:t>
            </a:r>
            <a:r>
              <a:rPr lang="zh-TW" altLang="en-US" sz="2400" dirty="0">
                <a:latin typeface="微軟正黑體" panose="020B0604030504040204" pitchFamily="34" charset="-120"/>
                <a:ea typeface="微軟正黑體" panose="020B0604030504040204" pitchFamily="34" charset="-120"/>
              </a:rPr>
              <a:t>。這與之前的研究一致，這些研究表明，</a:t>
            </a:r>
            <a:r>
              <a:rPr lang="zh-TW" altLang="en-US" sz="2400" b="1" dirty="0">
                <a:latin typeface="微軟正黑體" panose="020B0604030504040204" pitchFamily="34" charset="-120"/>
                <a:ea typeface="微軟正黑體" panose="020B0604030504040204" pitchFamily="34" charset="-120"/>
              </a:rPr>
              <a:t>駕駛特性直接影響信任</a:t>
            </a:r>
            <a:r>
              <a:rPr lang="zh-TW" altLang="en-US" sz="2400" dirty="0">
                <a:latin typeface="微軟正黑體" panose="020B0604030504040204" pitchFamily="34" charset="-120"/>
                <a:ea typeface="微軟正黑體" panose="020B0604030504040204" pitchFamily="34" charset="-120"/>
              </a:rPr>
              <a:t>，如</a:t>
            </a:r>
            <a:r>
              <a:rPr lang="zh-TW" altLang="en-US" sz="2400" dirty="0" smtClean="0">
                <a:latin typeface="微軟正黑體" panose="020B0604030504040204" pitchFamily="34" charset="-120"/>
                <a:ea typeface="微軟正黑體" panose="020B0604030504040204" pitchFamily="34" charset="-120"/>
              </a:rPr>
              <a:t>加速度</a:t>
            </a:r>
            <a:r>
              <a:rPr lang="en-US" altLang="zh-TW" sz="2400" dirty="0" smtClean="0">
                <a:latin typeface="微軟正黑體" panose="020B0604030504040204" pitchFamily="34" charset="-120"/>
                <a:ea typeface="微軟正黑體" panose="020B0604030504040204" pitchFamily="34" charset="-120"/>
              </a:rPr>
              <a:t>(</a:t>
            </a:r>
            <a:r>
              <a:rPr lang="en-US" altLang="zh-TW" sz="2400" dirty="0" err="1">
                <a:latin typeface="微軟正黑體" panose="020B0604030504040204" pitchFamily="34" charset="-120"/>
                <a:ea typeface="微軟正黑體" panose="020B0604030504040204" pitchFamily="34" charset="-120"/>
              </a:rPr>
              <a:t>af</a:t>
            </a:r>
            <a:r>
              <a:rPr lang="en-US" altLang="zh-TW" sz="2400" dirty="0">
                <a:latin typeface="微軟正黑體" panose="020B0604030504040204" pitchFamily="34" charset="-120"/>
                <a:ea typeface="微軟正黑體" panose="020B0604030504040204" pitchFamily="34" charset="-120"/>
              </a:rPr>
              <a:t> </a:t>
            </a:r>
            <a:r>
              <a:rPr lang="en-US" altLang="zh-TW" sz="2400" dirty="0" err="1">
                <a:latin typeface="微軟正黑體" panose="020B0604030504040204" pitchFamily="34" charset="-120"/>
                <a:ea typeface="微軟正黑體" panose="020B0604030504040204" pitchFamily="34" charset="-120"/>
              </a:rPr>
              <a:t>Wåhlberg</a:t>
            </a:r>
            <a:r>
              <a:rPr lang="en-US" altLang="zh-TW" sz="2400" dirty="0">
                <a:latin typeface="微軟正黑體" panose="020B0604030504040204" pitchFamily="34" charset="-120"/>
                <a:ea typeface="微軟正黑體" panose="020B0604030504040204" pitchFamily="34" charset="-120"/>
              </a:rPr>
              <a:t>, 2006)</a:t>
            </a:r>
            <a:r>
              <a:rPr lang="zh-TW" altLang="en-US" sz="2400" dirty="0" smtClean="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橫向</a:t>
            </a:r>
            <a:r>
              <a:rPr lang="zh-TW" altLang="en-US" sz="2400" dirty="0" smtClean="0">
                <a:latin typeface="微軟正黑體" panose="020B0604030504040204" pitchFamily="34" charset="-120"/>
                <a:ea typeface="微軟正黑體" panose="020B0604030504040204" pitchFamily="34" charset="-120"/>
              </a:rPr>
              <a:t>運動</a:t>
            </a:r>
            <a:r>
              <a:rPr lang="en-US" altLang="zh-TW" sz="2400" dirty="0">
                <a:latin typeface="微軟正黑體" panose="020B0604030504040204" pitchFamily="34" charset="-120"/>
                <a:ea typeface="微軟正黑體" panose="020B0604030504040204" pitchFamily="34" charset="-120"/>
              </a:rPr>
              <a:t>(Price, </a:t>
            </a:r>
            <a:r>
              <a:rPr lang="en-US" altLang="zh-TW" sz="2400" dirty="0" err="1">
                <a:latin typeface="微軟正黑體" panose="020B0604030504040204" pitchFamily="34" charset="-120"/>
                <a:ea typeface="微軟正黑體" panose="020B0604030504040204" pitchFamily="34" charset="-120"/>
              </a:rPr>
              <a:t>Venkatraman</a:t>
            </a:r>
            <a:r>
              <a:rPr lang="en-US" altLang="zh-TW" sz="2400" dirty="0">
                <a:latin typeface="微軟正黑體" panose="020B0604030504040204" pitchFamily="34" charset="-120"/>
                <a:ea typeface="微軟正黑體" panose="020B0604030504040204" pitchFamily="34" charset="-120"/>
              </a:rPr>
              <a:t>, Gibson, Lee, &amp; </a:t>
            </a:r>
            <a:r>
              <a:rPr lang="en-US" altLang="zh-TW" sz="2400" dirty="0" err="1">
                <a:latin typeface="微軟正黑體" panose="020B0604030504040204" pitchFamily="34" charset="-120"/>
                <a:ea typeface="微軟正黑體" panose="020B0604030504040204" pitchFamily="34" charset="-120"/>
              </a:rPr>
              <a:t>Mutlu</a:t>
            </a:r>
            <a:r>
              <a:rPr lang="en-US" altLang="zh-TW" sz="2400" dirty="0">
                <a:latin typeface="微軟正黑體" panose="020B0604030504040204" pitchFamily="34" charset="-120"/>
                <a:ea typeface="微軟正黑體" panose="020B0604030504040204" pitchFamily="34" charset="-120"/>
              </a:rPr>
              <a:t>, 2016)</a:t>
            </a:r>
            <a:r>
              <a:rPr lang="zh-TW" altLang="en-US" sz="2400" dirty="0" smtClean="0">
                <a:latin typeface="微軟正黑體" panose="020B0604030504040204" pitchFamily="34" charset="-120"/>
                <a:ea typeface="微軟正黑體" panose="020B0604030504040204" pitchFamily="34" charset="-120"/>
              </a:rPr>
              <a:t>和</a:t>
            </a:r>
            <a:r>
              <a:rPr lang="zh-TW" altLang="en-US" sz="2400" dirty="0">
                <a:latin typeface="微軟正黑體" panose="020B0604030504040204" pitchFamily="34" charset="-120"/>
                <a:ea typeface="微軟正黑體" panose="020B0604030504040204" pitchFamily="34" charset="-120"/>
              </a:rPr>
              <a:t>車道</a:t>
            </a:r>
            <a:r>
              <a:rPr lang="zh-TW" altLang="en-US" sz="2400" dirty="0" smtClean="0">
                <a:latin typeface="微軟正黑體" panose="020B0604030504040204" pitchFamily="34" charset="-120"/>
                <a:ea typeface="微軟正黑體" panose="020B0604030504040204" pitchFamily="34" charset="-120"/>
              </a:rPr>
              <a:t>定位</a:t>
            </a:r>
            <a:r>
              <a:rPr lang="en-US" altLang="zh-TW" sz="2400" dirty="0">
                <a:latin typeface="微軟正黑體" panose="020B0604030504040204" pitchFamily="34" charset="-120"/>
                <a:ea typeface="微軟正黑體" panose="020B0604030504040204" pitchFamily="34" charset="-120"/>
              </a:rPr>
              <a:t>(Lee et al., 2016</a:t>
            </a:r>
            <a:r>
              <a:rPr lang="en-US" altLang="zh-TW" sz="2400" dirty="0" smtClean="0">
                <a:latin typeface="微軟正黑體" panose="020B0604030504040204" pitchFamily="34" charset="-120"/>
                <a:ea typeface="微軟正黑體" panose="020B0604030504040204" pitchFamily="34" charset="-120"/>
              </a:rPr>
              <a:t>)</a:t>
            </a:r>
            <a:r>
              <a:rPr lang="zh-TW" altLang="en-US" sz="2400" dirty="0" smtClean="0">
                <a:latin typeface="微軟正黑體" panose="020B0604030504040204" pitchFamily="34" charset="-120"/>
                <a:ea typeface="微軟正黑體" panose="020B0604030504040204" pitchFamily="34" charset="-120"/>
              </a:rPr>
              <a:t> 。</a:t>
            </a:r>
            <a:endParaRPr lang="en-US" altLang="zh-TW" sz="2400" dirty="0" smtClean="0">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r>
              <a:rPr lang="zh-TW" altLang="en-US" sz="2400" dirty="0" smtClean="0">
                <a:latin typeface="微軟正黑體" panose="020B0604030504040204" pitchFamily="34" charset="-120"/>
                <a:ea typeface="微軟正黑體" panose="020B0604030504040204" pitchFamily="34" charset="-120"/>
              </a:rPr>
              <a:t>事實上</a:t>
            </a:r>
            <a:r>
              <a:rPr lang="zh-TW" altLang="en-US" sz="2400" dirty="0">
                <a:latin typeface="微軟正黑體" panose="020B0604030504040204" pitchFamily="34" charset="-120"/>
                <a:ea typeface="微軟正黑體" panose="020B0604030504040204" pitchFamily="34" charset="-120"/>
              </a:rPr>
              <a:t>，在之前的研究中，“防禦性”的運動方式比“侵略性”的運動方式被認為更值得信任，儘管是在另一個領域</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聯合工作的裝配</a:t>
            </a:r>
            <a:r>
              <a:rPr lang="zh-TW" altLang="en-US" sz="2400" dirty="0" smtClean="0">
                <a:latin typeface="微軟正黑體" panose="020B0604030504040204" pitchFamily="34" charset="-120"/>
                <a:ea typeface="微軟正黑體" panose="020B0604030504040204" pitchFamily="34" charset="-120"/>
              </a:rPr>
              <a:t>機器人</a:t>
            </a:r>
            <a:r>
              <a:rPr lang="nb-NO" altLang="zh-TW" sz="2400" dirty="0">
                <a:latin typeface="微軟正黑體" panose="020B0604030504040204" pitchFamily="34" charset="-120"/>
                <a:ea typeface="微軟正黑體" panose="020B0604030504040204" pitchFamily="34" charset="-120"/>
              </a:rPr>
              <a:t>(Reinhardt, Pereira, Beckert, &amp; Bengler, 2017)</a:t>
            </a:r>
            <a:endParaRPr lang="zh-TW" altLang="en-US"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7326702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文字方塊 2"/>
          <p:cNvSpPr txBox="1"/>
          <p:nvPr/>
        </p:nvSpPr>
        <p:spPr>
          <a:xfrm>
            <a:off x="716436" y="509047"/>
            <a:ext cx="3563331" cy="1015663"/>
          </a:xfrm>
          <a:prstGeom prst="rect">
            <a:avLst/>
          </a:prstGeom>
          <a:noFill/>
        </p:spPr>
        <p:txBody>
          <a:bodyPr wrap="square" rtlCol="0">
            <a:spAutoFit/>
          </a:bodyPr>
          <a:lstStyle/>
          <a:p>
            <a:r>
              <a:rPr lang="zh-TW" altLang="en-US" sz="6000" b="1" dirty="0">
                <a:latin typeface="微軟正黑體" panose="020B0604030504040204" pitchFamily="34" charset="-120"/>
                <a:ea typeface="微軟正黑體" panose="020B0604030504040204" pitchFamily="34" charset="-120"/>
              </a:rPr>
              <a:t>討</a:t>
            </a:r>
            <a:r>
              <a:rPr lang="zh-TW" altLang="en-US" sz="6000" b="1" dirty="0" smtClean="0">
                <a:latin typeface="微軟正黑體" panose="020B0604030504040204" pitchFamily="34" charset="-120"/>
                <a:ea typeface="微軟正黑體" panose="020B0604030504040204" pitchFamily="34" charset="-120"/>
              </a:rPr>
              <a:t>論</a:t>
            </a:r>
            <a:endParaRPr lang="zh-TW" altLang="en-US" sz="6000" b="1" dirty="0">
              <a:latin typeface="微軟正黑體" panose="020B0604030504040204" pitchFamily="34" charset="-120"/>
              <a:ea typeface="微軟正黑體" panose="020B0604030504040204" pitchFamily="34" charset="-120"/>
            </a:endParaRPr>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23</a:t>
            </a:fld>
            <a:endParaRPr lang="zh-TW" altLang="en-US"/>
          </a:p>
        </p:txBody>
      </p:sp>
      <p:sp>
        <p:nvSpPr>
          <p:cNvPr id="6" name="矩形 5"/>
          <p:cNvSpPr/>
          <p:nvPr/>
        </p:nvSpPr>
        <p:spPr>
          <a:xfrm>
            <a:off x="381000" y="2003638"/>
            <a:ext cx="11687175" cy="1532727"/>
          </a:xfrm>
          <a:prstGeom prst="rect">
            <a:avLst/>
          </a:prstGeom>
        </p:spPr>
        <p:txBody>
          <a:bodyPr wrap="square">
            <a:spAutoFit/>
          </a:bodyPr>
          <a:lstStyle/>
          <a:p>
            <a:pPr marL="285750" indent="-285750">
              <a:lnSpc>
                <a:spcPct val="130000"/>
              </a:lnSpc>
              <a:buFont typeface="Wingdings" panose="05000000000000000000" pitchFamily="2" charset="2"/>
              <a:buChar char="Ø"/>
            </a:pPr>
            <a:r>
              <a:rPr lang="zh-TW" altLang="en-US" sz="2400" dirty="0" smtClean="0">
                <a:latin typeface="微軟正黑體" panose="020B0604030504040204" pitchFamily="34" charset="-120"/>
                <a:ea typeface="微軟正黑體" panose="020B0604030504040204" pitchFamily="34" charset="-120"/>
              </a:rPr>
              <a:t>實驗後</a:t>
            </a:r>
            <a:r>
              <a:rPr lang="zh-TW" altLang="en-US" sz="2400" dirty="0">
                <a:latin typeface="微軟正黑體" panose="020B0604030504040204" pitchFamily="34" charset="-120"/>
                <a:ea typeface="微軟正黑體" panose="020B0604030504040204" pitchFamily="34" charset="-120"/>
              </a:rPr>
              <a:t>訪談中可以明顯看出，“防禦性”風格被認為具有更高的可信賴性的一個主要因素是</a:t>
            </a:r>
            <a:r>
              <a:rPr lang="zh-TW" altLang="en-US" sz="2400" dirty="0" smtClean="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 </a:t>
            </a:r>
            <a:r>
              <a:rPr lang="zh-TW" altLang="en-US" sz="2400" b="1" dirty="0">
                <a:latin typeface="微軟正黑體" panose="020B0604030504040204" pitchFamily="34" charset="-120"/>
                <a:ea typeface="微軟正黑體" panose="020B0604030504040204" pitchFamily="34" charset="-120"/>
              </a:rPr>
              <a:t>“防禦性”風格</a:t>
            </a:r>
            <a:r>
              <a:rPr lang="zh-TW" altLang="en-US" sz="2400" b="1" dirty="0" smtClean="0">
                <a:latin typeface="微軟正黑體" panose="020B0604030504040204" pitchFamily="34" charset="-120"/>
                <a:ea typeface="微軟正黑體" panose="020B0604030504040204" pitchFamily="34" charset="-120"/>
              </a:rPr>
              <a:t>被</a:t>
            </a:r>
            <a:r>
              <a:rPr lang="zh-TW" altLang="en-US" sz="2400" b="1" dirty="0">
                <a:latin typeface="微軟正黑體" panose="020B0604030504040204" pitchFamily="34" charset="-120"/>
                <a:ea typeface="微軟正黑體" panose="020B0604030504040204" pitchFamily="34" charset="-120"/>
              </a:rPr>
              <a:t>認為比</a:t>
            </a:r>
            <a:r>
              <a:rPr lang="zh-TW" altLang="en-US" sz="2400" b="1" dirty="0" smtClean="0">
                <a:latin typeface="微軟正黑體" panose="020B0604030504040204" pitchFamily="34" charset="-120"/>
                <a:ea typeface="微軟正黑體" panose="020B0604030504040204" pitchFamily="34" charset="-120"/>
              </a:rPr>
              <a:t>“激進性</a:t>
            </a:r>
            <a:r>
              <a:rPr lang="zh-TW" altLang="en-US" sz="2400" b="1" dirty="0">
                <a:latin typeface="微軟正黑體" panose="020B0604030504040204" pitchFamily="34" charset="-120"/>
                <a:ea typeface="微軟正黑體" panose="020B0604030504040204" pitchFamily="34" charset="-120"/>
              </a:rPr>
              <a:t>”風格更具可預測性</a:t>
            </a:r>
            <a:r>
              <a:rPr lang="zh-TW" altLang="en-US" sz="2400" dirty="0">
                <a:latin typeface="微軟正黑體" panose="020B0604030504040204" pitchFamily="34" charset="-120"/>
                <a:ea typeface="微軟正黑體" panose="020B0604030504040204" pitchFamily="34" charset="-120"/>
              </a:rPr>
              <a:t>。可預測性被認為是互動初期的重要信任形成</a:t>
            </a:r>
            <a:r>
              <a:rPr lang="zh-TW" altLang="en-US" sz="2400" dirty="0" smtClean="0">
                <a:latin typeface="微軟正黑體" panose="020B0604030504040204" pitchFamily="34" charset="-120"/>
                <a:ea typeface="微軟正黑體" panose="020B0604030504040204" pitchFamily="34" charset="-120"/>
              </a:rPr>
              <a:t>因素</a:t>
            </a:r>
            <a:r>
              <a:rPr lang="en-US" altLang="zh-TW" sz="2400" dirty="0">
                <a:latin typeface="微軟正黑體" panose="020B0604030504040204" pitchFamily="34" charset="-120"/>
                <a:ea typeface="微軟正黑體" panose="020B0604030504040204" pitchFamily="34" charset="-120"/>
              </a:rPr>
              <a:t>(Rempel, Holmes, &amp; </a:t>
            </a:r>
            <a:r>
              <a:rPr lang="en-US" altLang="zh-TW" sz="2400" dirty="0" err="1">
                <a:latin typeface="微軟正黑體" panose="020B0604030504040204" pitchFamily="34" charset="-120"/>
                <a:ea typeface="微軟正黑體" panose="020B0604030504040204" pitchFamily="34" charset="-120"/>
              </a:rPr>
              <a:t>Zanna</a:t>
            </a:r>
            <a:r>
              <a:rPr lang="en-US" altLang="zh-TW" sz="2400" dirty="0">
                <a:latin typeface="微軟正黑體" panose="020B0604030504040204" pitchFamily="34" charset="-120"/>
                <a:ea typeface="微軟正黑體" panose="020B0604030504040204" pitchFamily="34" charset="-120"/>
              </a:rPr>
              <a:t>, 1985)</a:t>
            </a:r>
          </a:p>
        </p:txBody>
      </p:sp>
    </p:spTree>
    <p:extLst>
      <p:ext uri="{BB962C8B-B14F-4D97-AF65-F5344CB8AC3E}">
        <p14:creationId xmlns:p14="http://schemas.microsoft.com/office/powerpoint/2010/main" val="29777452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文字方塊 2"/>
          <p:cNvSpPr txBox="1"/>
          <p:nvPr/>
        </p:nvSpPr>
        <p:spPr>
          <a:xfrm>
            <a:off x="716436" y="509047"/>
            <a:ext cx="5934735" cy="1015663"/>
          </a:xfrm>
          <a:prstGeom prst="rect">
            <a:avLst/>
          </a:prstGeom>
          <a:noFill/>
        </p:spPr>
        <p:txBody>
          <a:bodyPr wrap="square" rtlCol="0">
            <a:spAutoFit/>
          </a:bodyPr>
          <a:lstStyle/>
          <a:p>
            <a:r>
              <a:rPr lang="en-US" altLang="zh-TW" sz="6000" b="1" dirty="0">
                <a:latin typeface="微軟正黑體" panose="020B0604030504040204" pitchFamily="34" charset="-120"/>
                <a:ea typeface="微軟正黑體" panose="020B0604030504040204" pitchFamily="34" charset="-120"/>
              </a:rPr>
              <a:t> Conclusion</a:t>
            </a:r>
            <a:endParaRPr lang="zh-TW" altLang="en-US" sz="6000" b="1" dirty="0">
              <a:latin typeface="微軟正黑體" panose="020B0604030504040204" pitchFamily="34" charset="-120"/>
              <a:ea typeface="微軟正黑體" panose="020B0604030504040204" pitchFamily="34" charset="-120"/>
            </a:endParaRPr>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24</a:t>
            </a:fld>
            <a:endParaRPr lang="zh-TW" altLang="en-US"/>
          </a:p>
        </p:txBody>
      </p:sp>
      <p:sp>
        <p:nvSpPr>
          <p:cNvPr id="6" name="矩形 5"/>
          <p:cNvSpPr/>
          <p:nvPr/>
        </p:nvSpPr>
        <p:spPr>
          <a:xfrm>
            <a:off x="703310" y="1998100"/>
            <a:ext cx="10763579" cy="3933384"/>
          </a:xfrm>
          <a:prstGeom prst="rect">
            <a:avLst/>
          </a:prstGeom>
        </p:spPr>
        <p:txBody>
          <a:bodyPr wrap="square">
            <a:spAutoFit/>
          </a:bodyPr>
          <a:lstStyle/>
          <a:p>
            <a:pPr marL="285750" indent="-285750">
              <a:lnSpc>
                <a:spcPct val="130000"/>
              </a:lnSpc>
              <a:buFont typeface="Wingdings" panose="05000000000000000000" pitchFamily="2" charset="2"/>
              <a:buChar char="Ø"/>
            </a:pPr>
            <a:r>
              <a:rPr lang="zh-TW" altLang="en-US" sz="2400" b="1" dirty="0">
                <a:latin typeface="微軟正黑體" panose="020B0604030504040204" pitchFamily="34" charset="-120"/>
                <a:ea typeface="微軟正黑體" panose="020B0604030504040204" pitchFamily="34" charset="-120"/>
              </a:rPr>
              <a:t>駕駛方式會</a:t>
            </a:r>
            <a:r>
              <a:rPr lang="zh-TW" altLang="en-US" sz="2400" b="1" dirty="0" smtClean="0">
                <a:latin typeface="微軟正黑體" panose="020B0604030504040204" pitchFamily="34" charset="-120"/>
                <a:ea typeface="微軟正黑體" panose="020B0604030504040204" pitchFamily="34" charset="-120"/>
              </a:rPr>
              <a:t>影響自駕中的</a:t>
            </a:r>
            <a:r>
              <a:rPr lang="zh-TW" altLang="en-US" sz="2400" b="1" dirty="0">
                <a:latin typeface="微軟正黑體" panose="020B0604030504040204" pitchFamily="34" charset="-120"/>
                <a:ea typeface="微軟正黑體" panose="020B0604030504040204" pitchFamily="34" charset="-120"/>
              </a:rPr>
              <a:t>用戶信任度以及信任形成過程</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r>
              <a:rPr lang="zh-TW" altLang="en-US" sz="2400" dirty="0" smtClean="0">
                <a:latin typeface="微軟正黑體" panose="020B0604030504040204" pitchFamily="34" charset="-120"/>
                <a:ea typeface="微軟正黑體" panose="020B0604030504040204" pitchFamily="34" charset="-120"/>
              </a:rPr>
              <a:t>因此</a:t>
            </a:r>
            <a:r>
              <a:rPr lang="zh-TW" altLang="en-US" sz="2400" dirty="0">
                <a:latin typeface="微軟正黑體" panose="020B0604030504040204" pitchFamily="34" charset="-120"/>
                <a:ea typeface="微軟正黑體" panose="020B0604030504040204" pitchFamily="34" charset="-120"/>
              </a:rPr>
              <a:t>，為了能夠設計出用戶將接受並採用的自動駕駛車輛，最重要的是將駕駛方式視為關於車輛性能的信息源，並有意將其設計為此類信息源</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r>
              <a:rPr lang="zh-TW" altLang="en-US" sz="2400" b="1" dirty="0" smtClean="0">
                <a:latin typeface="微軟正黑體" panose="020B0604030504040204" pitchFamily="34" charset="-120"/>
                <a:ea typeface="微軟正黑體" panose="020B0604030504040204" pitchFamily="34" charset="-120"/>
              </a:rPr>
              <a:t>流暢</a:t>
            </a:r>
            <a:r>
              <a:rPr lang="zh-TW" altLang="en-US" sz="2400" b="1" dirty="0">
                <a:latin typeface="微軟正黑體" panose="020B0604030504040204" pitchFamily="34" charset="-120"/>
                <a:ea typeface="微軟正黑體" panose="020B0604030504040204" pitchFamily="34" charset="-120"/>
              </a:rPr>
              <a:t>和可預測</a:t>
            </a:r>
            <a:r>
              <a:rPr lang="zh-TW" altLang="en-US" sz="2400" b="1" dirty="0" smtClean="0">
                <a:latin typeface="微軟正黑體" panose="020B0604030504040204" pitchFamily="34" charset="-120"/>
                <a:ea typeface="微軟正黑體" panose="020B0604030504040204" pitchFamily="34" charset="-120"/>
              </a:rPr>
              <a:t>的風格</a:t>
            </a:r>
            <a:r>
              <a:rPr lang="zh-TW" altLang="en-US" sz="2400" b="1" dirty="0">
                <a:latin typeface="微軟正黑體" panose="020B0604030504040204" pitchFamily="34" charset="-120"/>
                <a:ea typeface="微軟正黑體" panose="020B0604030504040204" pitchFamily="34" charset="-120"/>
              </a:rPr>
              <a:t>，會讓人</a:t>
            </a:r>
            <a:r>
              <a:rPr lang="zh-TW" altLang="en-US" sz="2400" b="1" dirty="0" smtClean="0">
                <a:latin typeface="微軟正黑體" panose="020B0604030504040204" pitchFamily="34" charset="-120"/>
                <a:ea typeface="微軟正黑體" panose="020B0604030504040204" pitchFamily="34" charset="-120"/>
              </a:rPr>
              <a:t>覺得</a:t>
            </a:r>
            <a:r>
              <a:rPr lang="zh-TW" altLang="en-US" sz="2400" b="1" dirty="0">
                <a:latin typeface="微軟正黑體" panose="020B0604030504040204" pitchFamily="34" charset="-120"/>
                <a:ea typeface="微軟正黑體" panose="020B0604030504040204" pitchFamily="34" charset="-120"/>
              </a:rPr>
              <a:t>自駕更值得信任</a:t>
            </a:r>
            <a:r>
              <a:rPr lang="zh-TW" altLang="en-US" sz="2400" dirty="0">
                <a:latin typeface="微軟正黑體" panose="020B0604030504040204" pitchFamily="34" charset="-120"/>
                <a:ea typeface="微軟正黑體" panose="020B0604030504040204" pitchFamily="34" charset="-120"/>
              </a:rPr>
              <a:t>。然而，如何將駕駛風格與其他信息來源相結合，以及如何將駕駛風格與其他信息來源相結合，這些都需要進一步的研究</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以及如何以一種與潛在的信任認知過程相一致的格式來呈現信息，從而</a:t>
            </a:r>
            <a:r>
              <a:rPr lang="zh-TW" altLang="en-US" sz="2400" dirty="0" smtClean="0">
                <a:latin typeface="微軟正黑體" panose="020B0604030504040204" pitchFamily="34" charset="-120"/>
                <a:ea typeface="微軟正黑體" panose="020B0604030504040204" pitchFamily="34" charset="-120"/>
              </a:rPr>
              <a:t>創造整體</a:t>
            </a:r>
            <a:r>
              <a:rPr lang="zh-TW" altLang="en-US" sz="2400" dirty="0">
                <a:latin typeface="微軟正黑體" panose="020B0604030504040204" pitchFamily="34" charset="-120"/>
                <a:ea typeface="微軟正黑體" panose="020B0604030504040204" pitchFamily="34" charset="-120"/>
              </a:rPr>
              <a:t>積極的汽車體驗。</a:t>
            </a:r>
            <a:endParaRPr lang="en-US" altLang="zh-TW"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1483857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文字方塊 2"/>
          <p:cNvSpPr txBox="1"/>
          <p:nvPr/>
        </p:nvSpPr>
        <p:spPr>
          <a:xfrm>
            <a:off x="4516911" y="2566447"/>
            <a:ext cx="3563331" cy="1015663"/>
          </a:xfrm>
          <a:prstGeom prst="rect">
            <a:avLst/>
          </a:prstGeom>
          <a:noFill/>
        </p:spPr>
        <p:txBody>
          <a:bodyPr wrap="square" rtlCol="0">
            <a:spAutoFit/>
          </a:bodyPr>
          <a:lstStyle/>
          <a:p>
            <a:r>
              <a:rPr lang="zh-TW" altLang="en-US" sz="6000" b="1" dirty="0" smtClean="0">
                <a:latin typeface="微軟正黑體" panose="020B0604030504040204" pitchFamily="34" charset="-120"/>
                <a:ea typeface="微軟正黑體" panose="020B0604030504040204" pitchFamily="34" charset="-120"/>
              </a:rPr>
              <a:t>謝謝聆聽</a:t>
            </a:r>
            <a:endParaRPr lang="zh-TW" altLang="en-US" sz="6000" b="1" dirty="0">
              <a:latin typeface="微軟正黑體" panose="020B0604030504040204" pitchFamily="34" charset="-120"/>
              <a:ea typeface="微軟正黑體" panose="020B0604030504040204" pitchFamily="34" charset="-120"/>
            </a:endParaRPr>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25</a:t>
            </a:fld>
            <a:endParaRPr lang="zh-TW" altLang="en-US"/>
          </a:p>
        </p:txBody>
      </p:sp>
    </p:spTree>
    <p:extLst>
      <p:ext uri="{BB962C8B-B14F-4D97-AF65-F5344CB8AC3E}">
        <p14:creationId xmlns:p14="http://schemas.microsoft.com/office/powerpoint/2010/main" val="17863588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71893" y="194820"/>
            <a:ext cx="2416404" cy="1096701"/>
          </a:xfrm>
        </p:spPr>
        <p:txBody>
          <a:bodyPr/>
          <a:lstStyle/>
          <a:p>
            <a:r>
              <a:rPr lang="zh-TW" altLang="en-US" dirty="0" smtClean="0">
                <a:latin typeface="微軟正黑體" panose="020B0604030504040204" pitchFamily="34" charset="-120"/>
                <a:ea typeface="微軟正黑體" panose="020B0604030504040204" pitchFamily="34" charset="-120"/>
              </a:rPr>
              <a:t>簡介</a:t>
            </a:r>
            <a:endParaRPr lang="zh-TW" altLang="en-US"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619518" y="1590781"/>
            <a:ext cx="10435276" cy="2233154"/>
          </a:xfrm>
        </p:spPr>
        <p:txBody>
          <a:bodyPr>
            <a:noAutofit/>
          </a:bodyPr>
          <a:lstStyle/>
          <a:p>
            <a:pPr marL="342900" indent="-342900" algn="l">
              <a:lnSpc>
                <a:spcPct val="140000"/>
              </a:lnSpc>
              <a:buFont typeface="Arial" panose="020B0604020202020204" pitchFamily="34" charset="0"/>
              <a:buChar char="•"/>
            </a:pPr>
            <a:r>
              <a:rPr lang="en-US" altLang="zh-TW" dirty="0" err="1">
                <a:latin typeface="微軟正黑體" panose="020B0604030504040204" pitchFamily="34" charset="-120"/>
                <a:ea typeface="微軟正黑體" panose="020B0604030504040204" pitchFamily="34" charset="-120"/>
              </a:rPr>
              <a:t>Helldin</a:t>
            </a:r>
            <a:r>
              <a:rPr lang="en-US" altLang="zh-TW" dirty="0">
                <a:latin typeface="微軟正黑體" panose="020B0604030504040204" pitchFamily="34" charset="-120"/>
                <a:ea typeface="微軟正黑體" panose="020B0604030504040204" pitchFamily="34" charset="-120"/>
              </a:rPr>
              <a:t>, </a:t>
            </a:r>
            <a:r>
              <a:rPr lang="en-US" altLang="zh-TW" dirty="0" err="1">
                <a:latin typeface="微軟正黑體" panose="020B0604030504040204" pitchFamily="34" charset="-120"/>
                <a:ea typeface="微軟正黑體" panose="020B0604030504040204" pitchFamily="34" charset="-120"/>
              </a:rPr>
              <a:t>Falkman</a:t>
            </a:r>
            <a:r>
              <a:rPr lang="en-US" altLang="zh-TW" dirty="0">
                <a:latin typeface="微軟正黑體" panose="020B0604030504040204" pitchFamily="34" charset="-120"/>
                <a:ea typeface="微軟正黑體" panose="020B0604030504040204" pitchFamily="34" charset="-120"/>
              </a:rPr>
              <a:t>, </a:t>
            </a:r>
            <a:r>
              <a:rPr lang="en-US" altLang="zh-TW" dirty="0" err="1">
                <a:latin typeface="微軟正黑體" panose="020B0604030504040204" pitchFamily="34" charset="-120"/>
                <a:ea typeface="微軟正黑體" panose="020B0604030504040204" pitchFamily="34" charset="-120"/>
              </a:rPr>
              <a:t>Riveiro</a:t>
            </a:r>
            <a:r>
              <a:rPr lang="en-US" altLang="zh-TW" dirty="0">
                <a:latin typeface="微軟正黑體" panose="020B0604030504040204" pitchFamily="34" charset="-120"/>
                <a:ea typeface="微軟正黑體" panose="020B0604030504040204" pitchFamily="34" charset="-120"/>
              </a:rPr>
              <a:t>, and </a:t>
            </a:r>
            <a:r>
              <a:rPr lang="en-US" altLang="zh-TW" dirty="0" err="1">
                <a:latin typeface="微軟正黑體" panose="020B0604030504040204" pitchFamily="34" charset="-120"/>
                <a:ea typeface="微軟正黑體" panose="020B0604030504040204" pitchFamily="34" charset="-120"/>
              </a:rPr>
              <a:t>Davidsson</a:t>
            </a:r>
            <a:r>
              <a:rPr lang="en-US" altLang="zh-TW" dirty="0">
                <a:latin typeface="微軟正黑體" panose="020B0604030504040204" pitchFamily="34" charset="-120"/>
                <a:ea typeface="微軟正黑體" panose="020B0604030504040204" pitchFamily="34" charset="-120"/>
              </a:rPr>
              <a:t> (2013)</a:t>
            </a:r>
            <a:r>
              <a:rPr lang="zh-TW" altLang="en-US" dirty="0">
                <a:latin typeface="微軟正黑體" panose="020B0604030504040204" pitchFamily="34" charset="-120"/>
                <a:ea typeface="微軟正黑體" panose="020B0604030504040204" pitchFamily="34" charset="-120"/>
              </a:rPr>
              <a:t>調查了“不確定性信息”，即關於車輛</a:t>
            </a:r>
            <a:r>
              <a:rPr lang="zh-TW" altLang="en-US" dirty="0" smtClean="0">
                <a:latin typeface="微軟正黑體" panose="020B0604030504040204" pitchFamily="34" charset="-120"/>
                <a:ea typeface="微軟正黑體" panose="020B0604030504040204" pitchFamily="34" charset="-120"/>
              </a:rPr>
              <a:t>自動駕駛</a:t>
            </a:r>
            <a:r>
              <a:rPr lang="zh-TW" altLang="en-US" dirty="0">
                <a:latin typeface="微軟正黑體" panose="020B0604030504040204" pitchFamily="34" charset="-120"/>
                <a:ea typeface="微軟正黑體" panose="020B0604030504040204" pitchFamily="34" charset="-120"/>
              </a:rPr>
              <a:t>能力的信息，如何</a:t>
            </a:r>
            <a:r>
              <a:rPr lang="zh-TW" altLang="en-US" dirty="0" smtClean="0">
                <a:latin typeface="微軟正黑體" panose="020B0604030504040204" pitchFamily="34" charset="-120"/>
                <a:ea typeface="微軟正黑體" panose="020B0604030504040204" pitchFamily="34" charset="-120"/>
              </a:rPr>
              <a:t>影響</a:t>
            </a:r>
            <a:r>
              <a:rPr lang="zh-TW" altLang="en-US" dirty="0">
                <a:latin typeface="微軟正黑體" panose="020B0604030504040204" pitchFamily="34" charset="-120"/>
                <a:ea typeface="微軟正黑體" panose="020B0604030504040204" pitchFamily="34" charset="-120"/>
              </a:rPr>
              <a:t>駕駛</a:t>
            </a:r>
            <a:r>
              <a:rPr lang="zh-TW" altLang="en-US" dirty="0" smtClean="0">
                <a:latin typeface="微軟正黑體" panose="020B0604030504040204" pitchFamily="34" charset="-120"/>
                <a:ea typeface="微軟正黑體" panose="020B0604030504040204" pitchFamily="34" charset="-120"/>
              </a:rPr>
              <a:t>對</a:t>
            </a:r>
            <a:r>
              <a:rPr lang="zh-TW" altLang="en-US" dirty="0">
                <a:latin typeface="微軟正黑體" panose="020B0604030504040204" pitchFamily="34" charset="-120"/>
                <a:ea typeface="微軟正黑體" panose="020B0604030504040204" pitchFamily="34" charset="-120"/>
              </a:rPr>
              <a:t>自動駕駛系統的信任。他們發現，</a:t>
            </a:r>
            <a:r>
              <a:rPr lang="zh-TW" altLang="en-US" b="1" dirty="0">
                <a:latin typeface="微軟正黑體" panose="020B0604030504040204" pitchFamily="34" charset="-120"/>
                <a:ea typeface="微軟正黑體" panose="020B0604030504040204" pitchFamily="34" charset="-120"/>
              </a:rPr>
              <a:t>提供不</a:t>
            </a:r>
            <a:r>
              <a:rPr lang="zh-TW" altLang="en-US" b="1" dirty="0">
                <a:latin typeface="微軟正黑體" panose="020B0604030504040204" pitchFamily="34" charset="-120"/>
                <a:ea typeface="微軟正黑體" panose="020B0604030504040204" pitchFamily="34" charset="-120"/>
              </a:rPr>
              <a:t>確定信息</a:t>
            </a:r>
            <a:r>
              <a:rPr lang="zh-TW" altLang="en-US" b="1" dirty="0" smtClean="0">
                <a:latin typeface="微軟正黑體" panose="020B0604030504040204" pitchFamily="34" charset="-120"/>
                <a:ea typeface="微軟正黑體" panose="020B0604030504040204" pitchFamily="34" charset="-120"/>
              </a:rPr>
              <a:t>的駕駛對</a:t>
            </a:r>
            <a:r>
              <a:rPr lang="zh-TW" altLang="en-US" b="1" dirty="0">
                <a:latin typeface="微軟正黑體" panose="020B0604030504040204" pitchFamily="34" charset="-120"/>
                <a:ea typeface="微軟正黑體" panose="020B0604030504040204" pitchFamily="34" charset="-120"/>
              </a:rPr>
              <a:t>自動駕駛系統的信任度低於沒有收到任何不確定信息的對照</a:t>
            </a:r>
            <a:r>
              <a:rPr lang="zh-TW" altLang="en-US" b="1" dirty="0" smtClean="0">
                <a:latin typeface="微軟正黑體" panose="020B0604030504040204" pitchFamily="34" charset="-120"/>
                <a:ea typeface="微軟正黑體" panose="020B0604030504040204" pitchFamily="34" charset="-120"/>
              </a:rPr>
              <a:t>組</a:t>
            </a:r>
            <a:endParaRPr lang="en-US" altLang="zh-TW" b="1" dirty="0" smtClean="0">
              <a:latin typeface="微軟正黑體" panose="020B0604030504040204" pitchFamily="34" charset="-120"/>
              <a:ea typeface="微軟正黑體" panose="020B0604030504040204" pitchFamily="34" charset="-120"/>
            </a:endParaRPr>
          </a:p>
          <a:p>
            <a:pPr marL="342900" indent="-342900" algn="l">
              <a:lnSpc>
                <a:spcPct val="140000"/>
              </a:lnSpc>
              <a:buFont typeface="Arial" panose="020B0604020202020204" pitchFamily="34" charset="0"/>
              <a:buChar char="•"/>
            </a:pPr>
            <a:endParaRPr lang="en-US" altLang="zh-TW" b="1" dirty="0">
              <a:latin typeface="微軟正黑體" panose="020B0604030504040204" pitchFamily="34" charset="-120"/>
              <a:ea typeface="微軟正黑體" panose="020B0604030504040204" pitchFamily="34" charset="-120"/>
            </a:endParaRPr>
          </a:p>
          <a:p>
            <a:pPr marL="342900" indent="-342900" algn="l">
              <a:lnSpc>
                <a:spcPct val="140000"/>
              </a:lnSpc>
              <a:buFont typeface="Arial" panose="020B0604020202020204" pitchFamily="34" charset="0"/>
              <a:buChar char="•"/>
            </a:pPr>
            <a:r>
              <a:rPr lang="en-US" altLang="zh-TW" dirty="0">
                <a:latin typeface="微軟正黑體" panose="020B0604030504040204" pitchFamily="34" charset="-120"/>
                <a:ea typeface="微軟正黑體" panose="020B0604030504040204" pitchFamily="34" charset="-120"/>
              </a:rPr>
              <a:t>Koo et al. (2014)</a:t>
            </a:r>
            <a:r>
              <a:rPr lang="zh-TW" altLang="en-US" dirty="0">
                <a:latin typeface="微軟正黑體" panose="020B0604030504040204" pitchFamily="34" charset="-120"/>
                <a:ea typeface="微軟正黑體" panose="020B0604030504040204" pitchFamily="34" charset="-120"/>
              </a:rPr>
              <a:t>研究了“</a:t>
            </a:r>
            <a:r>
              <a:rPr lang="en-US" altLang="zh-TW" dirty="0">
                <a:latin typeface="微軟正黑體" panose="020B0604030504040204" pitchFamily="34" charset="-120"/>
                <a:ea typeface="微軟正黑體" panose="020B0604030504040204" pitchFamily="34" charset="-120"/>
              </a:rPr>
              <a:t>why</a:t>
            </a:r>
            <a:r>
              <a:rPr lang="zh-TW" altLang="en-US" dirty="0">
                <a:latin typeface="微軟正黑體" panose="020B0604030504040204" pitchFamily="34" charset="-120"/>
                <a:ea typeface="微軟正黑體" panose="020B0604030504040204" pitchFamily="34" charset="-120"/>
              </a:rPr>
              <a:t>”信息</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例如前方有障礙物</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和“</a:t>
            </a:r>
            <a:r>
              <a:rPr lang="en-US" altLang="zh-TW" dirty="0">
                <a:latin typeface="微軟正黑體" panose="020B0604030504040204" pitchFamily="34" charset="-120"/>
                <a:ea typeface="微軟正黑體" panose="020B0604030504040204" pitchFamily="34" charset="-120"/>
              </a:rPr>
              <a:t>how</a:t>
            </a:r>
            <a:r>
              <a:rPr lang="zh-TW" altLang="en-US" dirty="0">
                <a:latin typeface="微軟正黑體" panose="020B0604030504040204" pitchFamily="34" charset="-120"/>
                <a:ea typeface="微軟正黑體" panose="020B0604030504040204" pitchFamily="34" charset="-120"/>
              </a:rPr>
              <a:t>”信息</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描述自動駕駛汽車的動作</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例如自動駕駛汽車正在剎車</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對駕駛員的影響。</a:t>
            </a:r>
            <a:endParaRPr lang="en-US" altLang="zh-TW"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3</a:t>
            </a:fld>
            <a:endParaRPr lang="zh-TW" altLang="en-US"/>
          </a:p>
        </p:txBody>
      </p:sp>
      <p:sp>
        <p:nvSpPr>
          <p:cNvPr id="4" name="矩形 3"/>
          <p:cNvSpPr/>
          <p:nvPr/>
        </p:nvSpPr>
        <p:spPr>
          <a:xfrm>
            <a:off x="2606119" y="3526754"/>
            <a:ext cx="8661956" cy="3194721"/>
          </a:xfrm>
          <a:prstGeom prst="rect">
            <a:avLst/>
          </a:prstGeom>
          <a:solidFill>
            <a:schemeClr val="accent2">
              <a:lumMod val="20000"/>
              <a:lumOff val="80000"/>
            </a:schemeClr>
          </a:solidFill>
          <a:ln w="38100">
            <a:solidFill>
              <a:schemeClr val="accent2">
                <a:lumMod val="60000"/>
                <a:lumOff val="40000"/>
              </a:schemeClr>
            </a:solidFill>
          </a:ln>
        </p:spPr>
        <p:txBody>
          <a:bodyPr wrap="square">
            <a:spAutoFit/>
          </a:bodyPr>
          <a:lstStyle/>
          <a:p>
            <a:pPr marL="342900" indent="-342900">
              <a:lnSpc>
                <a:spcPct val="140000"/>
              </a:lnSpc>
              <a:buFont typeface="Arial" panose="020B0604020202020204" pitchFamily="34" charset="0"/>
              <a:buChar char="•"/>
            </a:pPr>
            <a:r>
              <a:rPr lang="en-US" altLang="zh-TW" sz="2400" dirty="0">
                <a:latin typeface="微軟正黑體" panose="020B0604030504040204" pitchFamily="34" charset="-120"/>
                <a:ea typeface="微軟正黑體" panose="020B0604030504040204" pitchFamily="34" charset="-120"/>
              </a:rPr>
              <a:t>2</a:t>
            </a:r>
            <a:r>
              <a:rPr lang="zh-TW" altLang="en-US" sz="2400" dirty="0">
                <a:latin typeface="微軟正黑體" panose="020B0604030504040204" pitchFamily="34" charset="-120"/>
                <a:ea typeface="微軟正黑體" panose="020B0604030504040204" pitchFamily="34" charset="-120"/>
              </a:rPr>
              <a:t>（汽車告訴原因：是</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否） </a:t>
            </a:r>
            <a:r>
              <a:rPr lang="en-US" altLang="zh-TW" sz="2400" dirty="0">
                <a:latin typeface="微軟正黑體" panose="020B0604030504040204" pitchFamily="34" charset="-120"/>
                <a:ea typeface="微軟正黑體" panose="020B0604030504040204" pitchFamily="34" charset="-120"/>
              </a:rPr>
              <a:t>× 2</a:t>
            </a:r>
            <a:r>
              <a:rPr lang="zh-TW" altLang="en-US" sz="2400" dirty="0">
                <a:latin typeface="微軟正黑體" panose="020B0604030504040204" pitchFamily="34" charset="-120"/>
                <a:ea typeface="微軟正黑體" panose="020B0604030504040204" pitchFamily="34" charset="-120"/>
              </a:rPr>
              <a:t>（汽車告訴您如何：是</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否）</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40000"/>
              </a:lnSpc>
              <a:buFont typeface="Arial" panose="020B0604020202020204" pitchFamily="34" charset="0"/>
              <a:buChar char="•"/>
            </a:pPr>
            <a:r>
              <a:rPr lang="zh-TW" altLang="en-US" sz="2400" dirty="0" smtClean="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why</a:t>
            </a:r>
            <a:r>
              <a:rPr lang="zh-TW" altLang="en-US" sz="2400" dirty="0">
                <a:latin typeface="微軟正黑體" panose="020B0604030504040204" pitchFamily="34" charset="-120"/>
                <a:ea typeface="微軟正黑體" panose="020B0604030504040204" pitchFamily="34" charset="-120"/>
              </a:rPr>
              <a:t>”和“</a:t>
            </a:r>
            <a:r>
              <a:rPr lang="en-US" altLang="zh-TW" sz="2400" dirty="0">
                <a:latin typeface="微軟正黑體" panose="020B0604030504040204" pitchFamily="34" charset="-120"/>
                <a:ea typeface="微軟正黑體" panose="020B0604030504040204" pitchFamily="34" charset="-120"/>
              </a:rPr>
              <a:t>how</a:t>
            </a:r>
            <a:r>
              <a:rPr lang="zh-TW" altLang="en-US" sz="2400" dirty="0">
                <a:latin typeface="微軟正黑體" panose="020B0604030504040204" pitchFamily="34" charset="-120"/>
                <a:ea typeface="微軟正黑體" panose="020B0604030504040204" pitchFamily="34" charset="-120"/>
              </a:rPr>
              <a:t>”的信息結合在一起會讓司機有更好的駕駛表現，但也會讓司機感到更焦慮</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40000"/>
              </a:lnSpc>
              <a:buFont typeface="Arial" panose="020B0604020202020204" pitchFamily="34" charset="0"/>
              <a:buChar char="•"/>
            </a:pPr>
            <a:r>
              <a:rPr lang="zh-TW" altLang="en-US" sz="2400" dirty="0" smtClean="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how</a:t>
            </a:r>
            <a:r>
              <a:rPr lang="zh-TW" altLang="en-US" sz="2400" dirty="0">
                <a:latin typeface="微軟正黑體" panose="020B0604030504040204" pitchFamily="34" charset="-120"/>
                <a:ea typeface="微軟正黑體" panose="020B0604030504040204" pitchFamily="34" charset="-120"/>
              </a:rPr>
              <a:t>”</a:t>
            </a:r>
            <a:r>
              <a:rPr lang="zh-TW" altLang="en-US" sz="2400" dirty="0" smtClean="0">
                <a:latin typeface="微軟正黑體" panose="020B0604030504040204" pitchFamily="34" charset="-120"/>
                <a:ea typeface="微軟正黑體" panose="020B0604030504040204" pitchFamily="34" charset="-120"/>
              </a:rPr>
              <a:t>信息會</a:t>
            </a:r>
            <a:r>
              <a:rPr lang="zh-TW" altLang="en-US" sz="2400" dirty="0">
                <a:latin typeface="微軟正黑體" panose="020B0604030504040204" pitchFamily="34" charset="-120"/>
                <a:ea typeface="微軟正黑體" panose="020B0604030504040204" pitchFamily="34" charset="-120"/>
              </a:rPr>
              <a:t>導致</a:t>
            </a:r>
            <a:r>
              <a:rPr lang="zh-TW" altLang="en-US" sz="2400" b="1" dirty="0">
                <a:latin typeface="微軟正黑體" panose="020B0604030504040204" pitchFamily="34" charset="-120"/>
                <a:ea typeface="微軟正黑體" panose="020B0604030504040204" pitchFamily="34" charset="-120"/>
              </a:rPr>
              <a:t>較差的駕駛表現</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40000"/>
              </a:lnSpc>
              <a:buFont typeface="Arial" panose="020B0604020202020204" pitchFamily="34" charset="0"/>
              <a:buChar char="•"/>
            </a:pPr>
            <a:r>
              <a:rPr lang="zh-TW" altLang="en-US" sz="2400" dirty="0" smtClean="0">
                <a:latin typeface="微軟正黑體" panose="020B0604030504040204" pitchFamily="34" charset="-120"/>
                <a:ea typeface="微軟正黑體" panose="020B0604030504040204" pitchFamily="34" charset="-120"/>
              </a:rPr>
              <a:t>而“</a:t>
            </a:r>
            <a:r>
              <a:rPr lang="en-US" altLang="zh-TW" sz="2400" b="1" dirty="0">
                <a:latin typeface="微軟正黑體" panose="020B0604030504040204" pitchFamily="34" charset="-120"/>
                <a:ea typeface="微軟正黑體" panose="020B0604030504040204" pitchFamily="34" charset="-120"/>
              </a:rPr>
              <a:t>why</a:t>
            </a:r>
            <a:r>
              <a:rPr lang="zh-TW" altLang="en-US" sz="2400" b="1" dirty="0" smtClean="0">
                <a:latin typeface="微軟正黑體" panose="020B0604030504040204" pitchFamily="34" charset="-120"/>
                <a:ea typeface="微軟正黑體" panose="020B0604030504040204" pitchFamily="34" charset="-120"/>
              </a:rPr>
              <a:t>”信息會</a:t>
            </a:r>
            <a:r>
              <a:rPr lang="zh-TW" altLang="en-US" sz="2400" b="1" dirty="0">
                <a:latin typeface="微軟正黑體" panose="020B0604030504040204" pitchFamily="34" charset="-120"/>
                <a:ea typeface="微軟正黑體" panose="020B0604030504040204" pitchFamily="34" charset="-120"/>
              </a:rPr>
              <a:t>導致較高的信任度</a:t>
            </a:r>
            <a:r>
              <a:rPr lang="zh-TW" altLang="en-US" sz="2400" dirty="0">
                <a:latin typeface="微軟正黑體" panose="020B0604030504040204" pitchFamily="34" charset="-120"/>
                <a:ea typeface="微軟正黑體" panose="020B0604030504040204" pitchFamily="34" charset="-120"/>
              </a:rPr>
              <a:t>，並讓參與測試</a:t>
            </a:r>
            <a:r>
              <a:rPr lang="zh-TW" altLang="en-US" sz="2400" dirty="0" smtClean="0">
                <a:latin typeface="微軟正黑體" panose="020B0604030504040204" pitchFamily="34" charset="-120"/>
                <a:ea typeface="微軟正黑體" panose="020B0604030504040204" pitchFamily="34" charset="-120"/>
              </a:rPr>
              <a:t>的駕駛預測</a:t>
            </a:r>
            <a:r>
              <a:rPr lang="zh-TW" altLang="en-US" sz="2400" dirty="0">
                <a:latin typeface="微軟正黑體" panose="020B0604030504040204" pitchFamily="34" charset="-120"/>
                <a:ea typeface="微軟正黑體" panose="020B0604030504040204" pitchFamily="34" charset="-120"/>
              </a:rPr>
              <a:t>接下來的行為</a:t>
            </a:r>
            <a:endParaRPr lang="en-US" altLang="zh-TW"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520000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81418" y="118620"/>
            <a:ext cx="2416404" cy="1096701"/>
          </a:xfrm>
        </p:spPr>
        <p:txBody>
          <a:bodyPr/>
          <a:lstStyle/>
          <a:p>
            <a:r>
              <a:rPr lang="zh-TW" altLang="en-US" dirty="0" smtClean="0">
                <a:latin typeface="微軟正黑體" panose="020B0604030504040204" pitchFamily="34" charset="-120"/>
                <a:ea typeface="微軟正黑體" panose="020B0604030504040204" pitchFamily="34" charset="-120"/>
              </a:rPr>
              <a:t>簡介</a:t>
            </a:r>
            <a:endParaRPr lang="zh-TW" altLang="en-US"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581418" y="1386771"/>
            <a:ext cx="11381982" cy="2233154"/>
          </a:xfrm>
        </p:spPr>
        <p:txBody>
          <a:bodyPr>
            <a:noAutofit/>
          </a:bodyPr>
          <a:lstStyle/>
          <a:p>
            <a:pPr marL="342900" indent="-342900" algn="l">
              <a:lnSpc>
                <a:spcPct val="14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信任有幾種定義，但根據</a:t>
            </a:r>
            <a:r>
              <a:rPr lang="en-US" altLang="zh-TW" dirty="0" smtClean="0">
                <a:latin typeface="微軟正黑體" panose="020B0604030504040204" pitchFamily="34" charset="-120"/>
                <a:ea typeface="微軟正黑體" panose="020B0604030504040204" pitchFamily="34" charset="-120"/>
              </a:rPr>
              <a:t>Lee and See (2004)</a:t>
            </a:r>
            <a:r>
              <a:rPr lang="zh-TW" altLang="en-US" dirty="0" smtClean="0">
                <a:latin typeface="微軟正黑體" panose="020B0604030504040204" pitchFamily="34" charset="-120"/>
                <a:ea typeface="微軟正黑體" panose="020B0604030504040204" pitchFamily="34" charset="-120"/>
              </a:rPr>
              <a:t>，信任是“在不確定性和脆弱性的情況下，代理將幫助實現個人目標的態度。</a:t>
            </a:r>
            <a:r>
              <a:rPr lang="zh-TW" altLang="en-US" dirty="0" smtClean="0">
                <a:latin typeface="微軟正黑體" panose="020B0604030504040204" pitchFamily="34" charset="-120"/>
                <a:ea typeface="微軟正黑體" panose="020B0604030504040204" pitchFamily="34" charset="-120"/>
              </a:rPr>
              <a:t>” 揭示</a:t>
            </a:r>
            <a:r>
              <a:rPr lang="zh-TW" altLang="en-US" dirty="0" smtClean="0">
                <a:latin typeface="微軟正黑體" panose="020B0604030504040204" pitchFamily="34" charset="-120"/>
                <a:ea typeface="微軟正黑體" panose="020B0604030504040204" pitchFamily="34" charset="-120"/>
              </a:rPr>
              <a:t>了信任發揮作用的三個基本組成部分</a:t>
            </a:r>
            <a:r>
              <a:rPr lang="en-US" altLang="zh-TW" dirty="0" smtClean="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需要</a:t>
            </a:r>
            <a:r>
              <a:rPr lang="en-US" altLang="zh-TW" dirty="0" smtClean="0">
                <a:latin typeface="微軟正黑體" panose="020B0604030504040204" pitchFamily="34" charset="-120"/>
                <a:ea typeface="微軟正黑體" panose="020B0604030504040204" pitchFamily="34" charset="-120"/>
              </a:rPr>
              <a:t>(</a:t>
            </a:r>
            <a:r>
              <a:rPr lang="en-US" altLang="zh-TW" dirty="0" err="1" smtClean="0">
                <a:latin typeface="微軟正黑體" panose="020B0604030504040204" pitchFamily="34" charset="-120"/>
                <a:ea typeface="微軟正黑體" panose="020B0604030504040204" pitchFamily="34" charset="-120"/>
              </a:rPr>
              <a:t>i</a:t>
            </a:r>
            <a:r>
              <a:rPr lang="en-US" altLang="zh-TW" dirty="0" smtClean="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信任給予者和信任接受者之間的</a:t>
            </a:r>
            <a:r>
              <a:rPr lang="zh-TW" altLang="en-US" b="1" dirty="0" smtClean="0">
                <a:latin typeface="微軟正黑體" panose="020B0604030504040204" pitchFamily="34" charset="-120"/>
                <a:ea typeface="微軟正黑體" panose="020B0604030504040204" pitchFamily="34" charset="-120"/>
              </a:rPr>
              <a:t>合作</a:t>
            </a:r>
            <a:r>
              <a:rPr lang="zh-TW" altLang="en-US" dirty="0" smtClean="0">
                <a:latin typeface="微軟正黑體" panose="020B0604030504040204" pitchFamily="34" charset="-120"/>
                <a:ea typeface="微軟正黑體" panose="020B0604030504040204" pitchFamily="34" charset="-120"/>
              </a:rPr>
              <a:t>，</a:t>
            </a:r>
            <a:r>
              <a:rPr lang="en-US" altLang="zh-TW" dirty="0" smtClean="0">
                <a:latin typeface="微軟正黑體" panose="020B0604030504040204" pitchFamily="34" charset="-120"/>
                <a:ea typeface="微軟正黑體" panose="020B0604030504040204" pitchFamily="34" charset="-120"/>
              </a:rPr>
              <a:t>(ii)</a:t>
            </a:r>
            <a:r>
              <a:rPr lang="zh-TW" altLang="en-US" b="1" dirty="0" smtClean="0">
                <a:latin typeface="微軟正黑體" panose="020B0604030504040204" pitchFamily="34" charset="-120"/>
                <a:ea typeface="微軟正黑體" panose="020B0604030504040204" pitchFamily="34" charset="-120"/>
              </a:rPr>
              <a:t>激勵</a:t>
            </a:r>
            <a:r>
              <a:rPr lang="zh-TW" altLang="en-US" dirty="0" smtClean="0">
                <a:latin typeface="微軟正黑體" panose="020B0604030504040204" pitchFamily="34" charset="-120"/>
                <a:ea typeface="微軟正黑體" panose="020B0604030504040204" pitchFamily="34" charset="-120"/>
              </a:rPr>
              <a:t>，和</a:t>
            </a:r>
            <a:r>
              <a:rPr lang="en-US" altLang="zh-TW" dirty="0" smtClean="0">
                <a:latin typeface="微軟正黑體" panose="020B0604030504040204" pitchFamily="34" charset="-120"/>
                <a:ea typeface="微軟正黑體" panose="020B0604030504040204" pitchFamily="34" charset="-120"/>
              </a:rPr>
              <a:t>(iii)</a:t>
            </a:r>
            <a:r>
              <a:rPr lang="zh-TW" altLang="en-US" b="1" dirty="0" smtClean="0">
                <a:latin typeface="微軟正黑體" panose="020B0604030504040204" pitchFamily="34" charset="-120"/>
                <a:ea typeface="微軟正黑體" panose="020B0604030504040204" pitchFamily="34" charset="-120"/>
              </a:rPr>
              <a:t>合作失敗的風險</a:t>
            </a:r>
            <a:r>
              <a:rPr lang="en-US" altLang="zh-TW" dirty="0" smtClean="0">
                <a:latin typeface="微軟正黑體" panose="020B0604030504040204" pitchFamily="34" charset="-120"/>
                <a:ea typeface="微軟正黑體" panose="020B0604030504040204" pitchFamily="34" charset="-120"/>
              </a:rPr>
              <a:t>(Hoff &amp; Bashir, 2015)</a:t>
            </a:r>
            <a:r>
              <a:rPr lang="zh-TW" altLang="en-US" dirty="0" smtClean="0">
                <a:latin typeface="微軟正黑體" panose="020B0604030504040204" pitchFamily="34" charset="-120"/>
                <a:ea typeface="微軟正黑體" panose="020B0604030504040204" pitchFamily="34" charset="-120"/>
              </a:rPr>
              <a:t>。</a:t>
            </a: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4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4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信任</a:t>
            </a:r>
            <a:r>
              <a:rPr lang="zh-TW" altLang="en-US" dirty="0">
                <a:latin typeface="微軟正黑體" panose="020B0604030504040204" pitchFamily="34" charset="-120"/>
                <a:ea typeface="微軟正黑體" panose="020B0604030504040204" pitchFamily="34" charset="-120"/>
              </a:rPr>
              <a:t>還可能受到個體人格特徵如信任傾向</a:t>
            </a:r>
            <a:r>
              <a:rPr lang="en-US" altLang="zh-TW" dirty="0">
                <a:latin typeface="微軟正黑體" panose="020B0604030504040204" pitchFamily="34" charset="-120"/>
                <a:ea typeface="微軟正黑體" panose="020B0604030504040204" pitchFamily="34" charset="-120"/>
              </a:rPr>
              <a:t>(Lee &amp; See, 2004) </a:t>
            </a:r>
            <a:r>
              <a:rPr lang="zh-TW" altLang="en-US" dirty="0">
                <a:latin typeface="微軟正黑體" panose="020B0604030504040204" pitchFamily="34" charset="-120"/>
                <a:ea typeface="微軟正黑體" panose="020B0604030504040204" pitchFamily="34" charset="-120"/>
              </a:rPr>
              <a:t>、個人狀態包括情緒和自信</a:t>
            </a:r>
            <a:r>
              <a:rPr lang="en-US" altLang="zh-TW" dirty="0">
                <a:latin typeface="微軟正黑體" panose="020B0604030504040204" pitchFamily="34" charset="-120"/>
                <a:ea typeface="微軟正黑體" panose="020B0604030504040204" pitchFamily="34" charset="-120"/>
              </a:rPr>
              <a:t>(Hoff &amp; Bashir, 2015) </a:t>
            </a:r>
            <a:r>
              <a:rPr lang="zh-TW" altLang="en-US" dirty="0">
                <a:latin typeface="微軟正黑體" panose="020B0604030504040204" pitchFamily="34" charset="-120"/>
                <a:ea typeface="微軟正黑體" panose="020B0604030504040204" pitchFamily="34" charset="-120"/>
              </a:rPr>
              <a:t>以及</a:t>
            </a:r>
            <a:r>
              <a:rPr lang="zh-TW" altLang="en-US" b="1" dirty="0">
                <a:latin typeface="微軟正黑體" panose="020B0604030504040204" pitchFamily="34" charset="-120"/>
                <a:ea typeface="微軟正黑體" panose="020B0604030504040204" pitchFamily="34" charset="-120"/>
              </a:rPr>
              <a:t>情境因素如感知</a:t>
            </a:r>
            <a:r>
              <a:rPr lang="zh-TW" altLang="en-US" b="1" dirty="0" smtClean="0">
                <a:latin typeface="微軟正黑體" panose="020B0604030504040204" pitchFamily="34" charset="-120"/>
                <a:ea typeface="微軟正黑體" panose="020B0604030504040204" pitchFamily="34" charset="-120"/>
              </a:rPr>
              <a:t>風險、</a:t>
            </a:r>
            <a:r>
              <a:rPr lang="zh-TW" altLang="en-US" b="1" dirty="0">
                <a:latin typeface="微軟正黑體" panose="020B0604030504040204" pitchFamily="34" charset="-120"/>
                <a:ea typeface="微軟正黑體" panose="020B0604030504040204" pitchFamily="34" charset="-120"/>
              </a:rPr>
              <a:t>系統複雜性和任務難度等的影響</a:t>
            </a:r>
            <a:r>
              <a:rPr lang="zh-TW" altLang="en-US" dirty="0">
                <a:latin typeface="微軟正黑體" panose="020B0604030504040204" pitchFamily="34" charset="-120"/>
                <a:ea typeface="微軟正黑體" panose="020B0604030504040204" pitchFamily="34" charset="-120"/>
              </a:rPr>
              <a:t>。以及與自動化的交互作用</a:t>
            </a:r>
            <a:r>
              <a:rPr lang="en-US" altLang="zh-TW" dirty="0">
                <a:latin typeface="微軟正黑體" panose="020B0604030504040204" pitchFamily="34" charset="-120"/>
                <a:ea typeface="微軟正黑體" panose="020B0604030504040204" pitchFamily="34" charset="-120"/>
              </a:rPr>
              <a:t>(Hoff &amp; Bashir, 2015) </a:t>
            </a:r>
            <a:r>
              <a:rPr lang="zh-TW" altLang="en-US" dirty="0">
                <a:latin typeface="微軟正黑體" panose="020B0604030504040204" pitchFamily="34" charset="-120"/>
                <a:ea typeface="微軟正黑體" panose="020B0604030504040204" pitchFamily="34" charset="-120"/>
              </a:rPr>
              <a:t>。</a:t>
            </a:r>
            <a:endParaRPr lang="en-US" altLang="zh-TW"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4</a:t>
            </a:fld>
            <a:endParaRPr lang="zh-TW" altLang="en-US"/>
          </a:p>
        </p:txBody>
      </p:sp>
    </p:spTree>
    <p:extLst>
      <p:ext uri="{BB962C8B-B14F-4D97-AF65-F5344CB8AC3E}">
        <p14:creationId xmlns:p14="http://schemas.microsoft.com/office/powerpoint/2010/main" val="23049792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90548" y="0"/>
            <a:ext cx="7419977" cy="1190969"/>
          </a:xfrm>
        </p:spPr>
        <p:txBody>
          <a:bodyPr>
            <a:normAutofit/>
          </a:bodyPr>
          <a:lstStyle/>
          <a:p>
            <a:r>
              <a:rPr lang="en-US" altLang="zh-TW" b="1" dirty="0" smtClean="0">
                <a:latin typeface="微軟正黑體" panose="020B0604030504040204" pitchFamily="34" charset="-120"/>
                <a:ea typeface="微軟正黑體" panose="020B0604030504040204" pitchFamily="34" charset="-120"/>
              </a:rPr>
              <a:t>Methods-</a:t>
            </a:r>
            <a:r>
              <a:rPr lang="en-US" altLang="zh-TW" dirty="0"/>
              <a:t> </a:t>
            </a:r>
            <a:r>
              <a:rPr lang="en-US" altLang="zh-TW" sz="3200" dirty="0">
                <a:latin typeface="微軟正黑體" panose="020B0604030504040204" pitchFamily="34" charset="-120"/>
                <a:ea typeface="微軟正黑體" panose="020B0604030504040204" pitchFamily="34" charset="-120"/>
              </a:rPr>
              <a:t>Participants</a:t>
            </a:r>
            <a:endParaRPr lang="zh-TW" altLang="en-US" sz="3200"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916756" y="1811027"/>
            <a:ext cx="10815687" cy="1829282"/>
          </a:xfrm>
        </p:spPr>
        <p:txBody>
          <a:bodyPr>
            <a:noAutofit/>
          </a:bodyPr>
          <a:lstStyle/>
          <a:p>
            <a:pPr marL="342900" indent="-342900" algn="l">
              <a:lnSpc>
                <a:spcPct val="12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受</a:t>
            </a:r>
            <a:r>
              <a:rPr lang="zh-TW" altLang="en-US" dirty="0">
                <a:latin typeface="微軟正黑體" panose="020B0604030504040204" pitchFamily="34" charset="-120"/>
                <a:ea typeface="微軟正黑體" panose="020B0604030504040204" pitchFamily="34" charset="-120"/>
              </a:rPr>
              <a:t>測</a:t>
            </a:r>
            <a:r>
              <a:rPr lang="zh-TW" altLang="en-US" dirty="0" smtClean="0">
                <a:latin typeface="微軟正黑體" panose="020B0604030504040204" pitchFamily="34" charset="-120"/>
                <a:ea typeface="微軟正黑體" panose="020B0604030504040204" pitchFamily="34" charset="-120"/>
              </a:rPr>
              <a:t>者：</a:t>
            </a:r>
            <a:r>
              <a:rPr lang="en-US" altLang="zh-TW" dirty="0" smtClean="0">
                <a:latin typeface="微軟正黑體" panose="020B0604030504040204" pitchFamily="34" charset="-120"/>
                <a:ea typeface="微軟正黑體" panose="020B0604030504040204" pitchFamily="34" charset="-120"/>
              </a:rPr>
              <a:t>18</a:t>
            </a:r>
            <a:r>
              <a:rPr lang="zh-TW" altLang="en-US" dirty="0" smtClean="0">
                <a:latin typeface="微軟正黑體" panose="020B0604030504040204" pitchFamily="34" charset="-120"/>
                <a:ea typeface="微軟正黑體" panose="020B0604030504040204" pitchFamily="34" charset="-120"/>
              </a:rPr>
              <a:t>位 </a:t>
            </a:r>
            <a:r>
              <a:rPr lang="en-US" altLang="zh-TW" dirty="0" smtClean="0">
                <a:latin typeface="微軟正黑體" panose="020B0604030504040204" pitchFamily="34" charset="-120"/>
                <a:ea typeface="微軟正黑體" panose="020B0604030504040204" pitchFamily="34" charset="-120"/>
              </a:rPr>
              <a:t>(9</a:t>
            </a:r>
            <a:r>
              <a:rPr lang="zh-TW" altLang="en-US" dirty="0">
                <a:latin typeface="微軟正黑體" panose="020B0604030504040204" pitchFamily="34" charset="-120"/>
                <a:ea typeface="微軟正黑體" panose="020B0604030504040204" pitchFamily="34" charset="-120"/>
              </a:rPr>
              <a:t>名男性和</a:t>
            </a:r>
            <a:r>
              <a:rPr lang="en-US" altLang="zh-TW" dirty="0">
                <a:latin typeface="微軟正黑體" panose="020B0604030504040204" pitchFamily="34" charset="-120"/>
                <a:ea typeface="微軟正黑體" panose="020B0604030504040204" pitchFamily="34" charset="-120"/>
              </a:rPr>
              <a:t>9</a:t>
            </a:r>
            <a:r>
              <a:rPr lang="zh-TW" altLang="en-US" dirty="0">
                <a:latin typeface="微軟正黑體" panose="020B0604030504040204" pitchFamily="34" charset="-120"/>
                <a:ea typeface="微軟正黑體" panose="020B0604030504040204" pitchFamily="34" charset="-120"/>
              </a:rPr>
              <a:t>名</a:t>
            </a:r>
            <a:r>
              <a:rPr lang="zh-TW" altLang="en-US" dirty="0" smtClean="0">
                <a:latin typeface="微軟正黑體" panose="020B0604030504040204" pitchFamily="34" charset="-120"/>
                <a:ea typeface="微軟正黑體" panose="020B0604030504040204" pitchFamily="34" charset="-120"/>
              </a:rPr>
              <a:t>女性</a:t>
            </a:r>
            <a:r>
              <a:rPr lang="en-US" altLang="zh-TW" dirty="0" smtClean="0">
                <a:latin typeface="微軟正黑體" panose="020B0604030504040204" pitchFamily="34" charset="-120"/>
                <a:ea typeface="微軟正黑體" panose="020B0604030504040204" pitchFamily="34" charset="-120"/>
              </a:rPr>
              <a:t>)</a:t>
            </a:r>
          </a:p>
          <a:p>
            <a:pPr marL="342900" indent="-342900" algn="l">
              <a:lnSpc>
                <a:spcPct val="12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年齡</a:t>
            </a:r>
            <a:r>
              <a:rPr lang="zh-TW" altLang="en-US" dirty="0">
                <a:latin typeface="微軟正黑體" panose="020B0604030504040204" pitchFamily="34" charset="-120"/>
                <a:ea typeface="微軟正黑體" panose="020B0604030504040204" pitchFamily="34" charset="-120"/>
              </a:rPr>
              <a:t>：</a:t>
            </a:r>
            <a:r>
              <a:rPr lang="en-US" altLang="zh-TW" dirty="0" smtClean="0">
                <a:latin typeface="微軟正黑體" panose="020B0604030504040204" pitchFamily="34" charset="-120"/>
                <a:ea typeface="微軟正黑體" panose="020B0604030504040204" pitchFamily="34" charset="-120"/>
              </a:rPr>
              <a:t>20~55</a:t>
            </a:r>
            <a:r>
              <a:rPr lang="zh-TW" altLang="en-US" dirty="0">
                <a:latin typeface="微軟正黑體" panose="020B0604030504040204" pitchFamily="34" charset="-120"/>
                <a:ea typeface="微軟正黑體" panose="020B0604030504040204" pitchFamily="34" charset="-120"/>
              </a:rPr>
              <a:t>歲（平均</a:t>
            </a:r>
            <a:r>
              <a:rPr lang="en-US" altLang="zh-TW" dirty="0">
                <a:latin typeface="微軟正黑體" panose="020B0604030504040204" pitchFamily="34" charset="-120"/>
                <a:ea typeface="微軟正黑體" panose="020B0604030504040204" pitchFamily="34" charset="-120"/>
              </a:rPr>
              <a:t>= 36.7</a:t>
            </a:r>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SD = 11.1</a:t>
            </a:r>
            <a:r>
              <a:rPr lang="zh-TW" altLang="en-US" dirty="0" smtClean="0">
                <a:latin typeface="微軟正黑體" panose="020B0604030504040204" pitchFamily="34" charset="-120"/>
                <a:ea typeface="微軟正黑體" panose="020B0604030504040204" pitchFamily="34" charset="-120"/>
              </a:rPr>
              <a:t>）</a:t>
            </a: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招募活動</a:t>
            </a:r>
            <a:r>
              <a:rPr lang="en-US" altLang="zh-TW" dirty="0" smtClean="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是</a:t>
            </a:r>
            <a:r>
              <a:rPr lang="zh-TW" altLang="en-US" dirty="0">
                <a:latin typeface="微軟正黑體" panose="020B0604030504040204" pitchFamily="34" charset="-120"/>
                <a:ea typeface="微軟正黑體" panose="020B0604030504040204" pitchFamily="34" charset="-120"/>
              </a:rPr>
              <a:t>通過參與者數據庫和當地報紙上的廣告在哥德堡地區（瑞典西海岸的一個城市）進行的</a:t>
            </a:r>
            <a:r>
              <a:rPr lang="zh-TW" altLang="en-US" dirty="0" smtClean="0">
                <a:latin typeface="微軟正黑體" panose="020B0604030504040204" pitchFamily="34" charset="-120"/>
                <a:ea typeface="微軟正黑體" panose="020B0604030504040204" pitchFamily="34" charset="-120"/>
              </a:rPr>
              <a:t>。</a:t>
            </a: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參與者</a:t>
            </a:r>
            <a:r>
              <a:rPr lang="zh-TW" altLang="en-US" dirty="0">
                <a:latin typeface="微軟正黑體" panose="020B0604030504040204" pitchFamily="34" charset="-120"/>
                <a:ea typeface="微軟正黑體" panose="020B0604030504040204" pitchFamily="34" charset="-120"/>
              </a:rPr>
              <a:t>必須具有有效的</a:t>
            </a:r>
            <a:r>
              <a:rPr lang="zh-TW" altLang="en-US" dirty="0" smtClean="0">
                <a:latin typeface="微軟正黑體" panose="020B0604030504040204" pitchFamily="34" charset="-120"/>
                <a:ea typeface="微軟正黑體" panose="020B0604030504040204" pitchFamily="34" charset="-120"/>
              </a:rPr>
              <a:t>駕駛執照</a:t>
            </a: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經歷</a:t>
            </a:r>
            <a:r>
              <a:rPr lang="zh-TW" altLang="en-US" dirty="0">
                <a:latin typeface="微軟正黑體" panose="020B0604030504040204" pitchFamily="34" charset="-120"/>
                <a:ea typeface="微軟正黑體" panose="020B0604030504040204" pitchFamily="34" charset="-120"/>
              </a:rPr>
              <a:t>了兩</a:t>
            </a:r>
            <a:r>
              <a:rPr lang="zh-TW" altLang="en-US" dirty="0" smtClean="0">
                <a:latin typeface="微軟正黑體" panose="020B0604030504040204" pitchFamily="34" charset="-120"/>
                <a:ea typeface="微軟正黑體" panose="020B0604030504040204" pitchFamily="34" charset="-120"/>
              </a:rPr>
              <a:t>種不同</a:t>
            </a:r>
            <a:r>
              <a:rPr lang="zh-TW" altLang="en-US" dirty="0">
                <a:latin typeface="微軟正黑體" panose="020B0604030504040204" pitchFamily="34" charset="-120"/>
                <a:ea typeface="微軟正黑體" panose="020B0604030504040204" pitchFamily="34" charset="-120"/>
              </a:rPr>
              <a:t>的</a:t>
            </a:r>
            <a:r>
              <a:rPr lang="zh-TW" altLang="en-US" dirty="0" smtClean="0">
                <a:latin typeface="微軟正黑體" panose="020B0604030504040204" pitchFamily="34" charset="-120"/>
                <a:ea typeface="微軟正黑體" panose="020B0604030504040204" pitchFamily="34" charset="-120"/>
              </a:rPr>
              <a:t>駕駛</a:t>
            </a:r>
            <a:r>
              <a:rPr lang="zh-TW" altLang="en-US" dirty="0">
                <a:latin typeface="微軟正黑體" panose="020B0604030504040204" pitchFamily="34" charset="-120"/>
                <a:ea typeface="微軟正黑體" panose="020B0604030504040204" pitchFamily="34" charset="-120"/>
              </a:rPr>
              <a:t>方式，他們</a:t>
            </a:r>
            <a:r>
              <a:rPr lang="zh-TW" altLang="en-US" dirty="0" smtClean="0">
                <a:latin typeface="微軟正黑體" panose="020B0604030504040204" pitchFamily="34" charset="-120"/>
                <a:ea typeface="微軟正黑體" panose="020B0604030504040204" pitchFamily="34" charset="-120"/>
              </a:rPr>
              <a:t>認為</a:t>
            </a:r>
            <a:r>
              <a:rPr lang="en-US" altLang="zh-TW" dirty="0" smtClean="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似乎</a:t>
            </a:r>
            <a:r>
              <a:rPr lang="en-US" altLang="zh-TW" dirty="0" smtClean="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這</a:t>
            </a:r>
            <a:r>
              <a:rPr lang="zh-TW" altLang="en-US" dirty="0">
                <a:latin typeface="微軟正黑體" panose="020B0604030504040204" pitchFamily="34" charset="-120"/>
                <a:ea typeface="微軟正黑體" panose="020B0604030504040204" pitchFamily="34" charset="-120"/>
              </a:rPr>
              <a:t>是一種</a:t>
            </a:r>
            <a:r>
              <a:rPr lang="zh-TW" altLang="en-US" b="1" dirty="0">
                <a:latin typeface="微軟正黑體" panose="020B0604030504040204" pitchFamily="34" charset="-120"/>
                <a:ea typeface="微軟正黑體" panose="020B0604030504040204" pitchFamily="34" charset="-120"/>
              </a:rPr>
              <a:t>完全自動</a:t>
            </a:r>
            <a:r>
              <a:rPr lang="zh-TW" altLang="en-US" b="1" dirty="0" smtClean="0">
                <a:latin typeface="微軟正黑體" panose="020B0604030504040204" pitchFamily="34" charset="-120"/>
                <a:ea typeface="微軟正黑體" panose="020B0604030504040204" pitchFamily="34" charset="-120"/>
              </a:rPr>
              <a:t>駕駛</a:t>
            </a:r>
            <a:r>
              <a:rPr lang="zh-TW" altLang="en-US" dirty="0" smtClean="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並評估了他們與該自動駕駛交互過程中形成的信任</a:t>
            </a:r>
            <a:r>
              <a:rPr lang="zh-TW" altLang="en-US" dirty="0" smtClean="0">
                <a:latin typeface="微軟正黑體" panose="020B0604030504040204" pitchFamily="34" charset="-120"/>
                <a:ea typeface="微軟正黑體" panose="020B0604030504040204" pitchFamily="34" charset="-120"/>
              </a:rPr>
              <a:t>。</a:t>
            </a:r>
            <a:endParaRPr lang="en-US" altLang="zh-TW" dirty="0" smtClean="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5</a:t>
            </a:fld>
            <a:endParaRPr lang="zh-TW" altLang="en-US" dirty="0"/>
          </a:p>
        </p:txBody>
      </p:sp>
    </p:spTree>
    <p:extLst>
      <p:ext uri="{BB962C8B-B14F-4D97-AF65-F5344CB8AC3E}">
        <p14:creationId xmlns:p14="http://schemas.microsoft.com/office/powerpoint/2010/main" val="1370166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solidFill>
                <a:prstClr val="black"/>
              </a:solidFill>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solidFill>
                <a:prstClr val="black"/>
              </a:solidFill>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solidFill>
                <a:prstClr val="black"/>
              </a:solidFill>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90549" y="0"/>
            <a:ext cx="3905251" cy="1190969"/>
          </a:xfrm>
        </p:spPr>
        <p:txBody>
          <a:bodyPr>
            <a:normAutofit/>
          </a:bodyPr>
          <a:lstStyle/>
          <a:p>
            <a:r>
              <a:rPr lang="en-US" altLang="zh-TW" sz="4400" b="1" dirty="0">
                <a:latin typeface="微軟正黑體" panose="020B0604030504040204" pitchFamily="34" charset="-120"/>
                <a:ea typeface="微軟正黑體" panose="020B0604030504040204" pitchFamily="34" charset="-120"/>
              </a:rPr>
              <a:t>Equipment</a:t>
            </a:r>
            <a:endParaRPr lang="zh-TW" altLang="en-US" sz="4400" b="1"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435250" y="1944377"/>
            <a:ext cx="11658601" cy="1829282"/>
          </a:xfrm>
        </p:spPr>
        <p:txBody>
          <a:bodyPr>
            <a:noAutofit/>
          </a:bodyPr>
          <a:lstStyle/>
          <a:p>
            <a:pPr marL="342900" indent="-342900" algn="l">
              <a:lnSpc>
                <a:spcPct val="130000"/>
              </a:lnSpc>
              <a:buFont typeface="Wingdings" panose="05000000000000000000" pitchFamily="2" charset="2"/>
              <a:buChar char="Ø"/>
            </a:pPr>
            <a:r>
              <a:rPr lang="zh-TW" altLang="en-US" dirty="0">
                <a:latin typeface="微軟正黑體" panose="020B0604030504040204" pitchFamily="34" charset="-120"/>
                <a:ea typeface="微軟正黑體" panose="020B0604030504040204" pitchFamily="34" charset="-120"/>
              </a:rPr>
              <a:t>車輛</a:t>
            </a:r>
            <a:r>
              <a:rPr lang="en-US" altLang="zh-TW" dirty="0">
                <a:latin typeface="微軟正黑體" panose="020B0604030504040204" pitchFamily="34" charset="-120"/>
                <a:ea typeface="微軟正黑體" panose="020B0604030504040204" pitchFamily="34" charset="-120"/>
              </a:rPr>
              <a:t>: Volvo XC90</a:t>
            </a:r>
          </a:p>
          <a:p>
            <a:pPr marL="342900" indent="-342900" algn="l">
              <a:lnSpc>
                <a:spcPct val="130000"/>
              </a:lnSpc>
              <a:buFont typeface="Wingdings" panose="05000000000000000000" pitchFamily="2" charset="2"/>
              <a:buChar char="Ø"/>
            </a:pPr>
            <a:r>
              <a:rPr lang="zh-TW" altLang="en-US" dirty="0">
                <a:latin typeface="微軟正黑體" panose="020B0604030504040204" pitchFamily="34" charset="-120"/>
                <a:ea typeface="微軟正黑體" panose="020B0604030504040204" pitchFamily="34" charset="-120"/>
              </a:rPr>
              <a:t>該</a:t>
            </a:r>
            <a:r>
              <a:rPr lang="zh-TW" altLang="en-US" dirty="0" smtClean="0">
                <a:latin typeface="微軟正黑體" panose="020B0604030504040204" pitchFamily="34" charset="-120"/>
                <a:ea typeface="微軟正黑體" panose="020B0604030504040204" pitchFamily="34" charset="-120"/>
              </a:rPr>
              <a:t>車經過</a:t>
            </a:r>
            <a:r>
              <a:rPr lang="zh-TW" altLang="en-US" dirty="0">
                <a:latin typeface="微軟正黑體" panose="020B0604030504040204" pitchFamily="34" charset="-120"/>
                <a:ea typeface="微軟正黑體" panose="020B0604030504040204" pitchFamily="34" charset="-120"/>
              </a:rPr>
              <a:t>改裝，以方便</a:t>
            </a:r>
            <a:r>
              <a:rPr lang="en-US" altLang="zh-TW" dirty="0">
                <a:latin typeface="微軟正黑體" panose="020B0604030504040204" pitchFamily="34" charset="-120"/>
                <a:ea typeface="微軟正黑體" panose="020B0604030504040204" pitchFamily="34" charset="-120"/>
              </a:rPr>
              <a:t> Wizard of Oz (</a:t>
            </a:r>
            <a:r>
              <a:rPr lang="en-US" altLang="zh-TW" dirty="0" err="1">
                <a:latin typeface="微軟正黑體" panose="020B0604030504040204" pitchFamily="34" charset="-120"/>
                <a:ea typeface="微軟正黑體" panose="020B0604030504040204" pitchFamily="34" charset="-120"/>
              </a:rPr>
              <a:t>WoZ</a:t>
            </a:r>
            <a:r>
              <a:rPr lang="en-US" altLang="zh-TW" dirty="0">
                <a:latin typeface="微軟正黑體" panose="020B0604030504040204" pitchFamily="34" charset="-120"/>
                <a:ea typeface="微軟正黑體" panose="020B0604030504040204" pitchFamily="34" charset="-120"/>
              </a:rPr>
              <a:t>) </a:t>
            </a:r>
            <a:r>
              <a:rPr lang="zh-TW" altLang="en-US" dirty="0">
                <a:latin typeface="微軟正黑體" panose="020B0604030504040204" pitchFamily="34" charset="-120"/>
                <a:ea typeface="微軟正黑體" panose="020B0604030504040204" pitchFamily="34" charset="-120"/>
              </a:rPr>
              <a:t>安裝</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30000"/>
              </a:lnSpc>
              <a:buFont typeface="Wingdings" panose="05000000000000000000" pitchFamily="2" charset="2"/>
              <a:buChar char="Ø"/>
            </a:pPr>
            <a:r>
              <a:rPr lang="zh-TW" altLang="en-US" dirty="0" smtClean="0">
                <a:latin typeface="微軟正黑體" panose="020B0604030504040204" pitchFamily="34" charset="-120"/>
                <a:ea typeface="微軟正黑體" panose="020B0604030504040204" pitchFamily="34" charset="-120"/>
              </a:rPr>
              <a:t>該有一個</a:t>
            </a:r>
            <a:r>
              <a:rPr lang="zh-TW" altLang="en-US" dirty="0">
                <a:latin typeface="微軟正黑體" panose="020B0604030504040204" pitchFamily="34" charset="-120"/>
                <a:ea typeface="微軟正黑體" panose="020B0604030504040204" pitchFamily="34" charset="-120"/>
              </a:rPr>
              <a:t>常規的前排座椅，但有</a:t>
            </a:r>
            <a:r>
              <a:rPr lang="zh-TW" altLang="en-US" dirty="0" smtClean="0">
                <a:latin typeface="微軟正黑體" panose="020B0604030504040204" pitchFamily="34" charset="-120"/>
                <a:ea typeface="微軟正黑體" panose="020B0604030504040204" pitchFamily="34" charset="-120"/>
              </a:rPr>
              <a:t>一個</a:t>
            </a:r>
            <a:r>
              <a:rPr lang="en-US" altLang="zh-TW" dirty="0" smtClean="0"/>
              <a:t> </a:t>
            </a:r>
            <a:r>
              <a:rPr lang="en-US" altLang="zh-TW" b="1" dirty="0"/>
              <a:t>wizard driver </a:t>
            </a:r>
            <a:r>
              <a:rPr lang="zh-TW" altLang="en-US" b="1" dirty="0" smtClean="0">
                <a:latin typeface="微軟正黑體" panose="020B0604030504040204" pitchFamily="34" charset="-120"/>
                <a:ea typeface="微軟正黑體" panose="020B0604030504040204" pitchFamily="34" charset="-120"/>
              </a:rPr>
              <a:t>使用</a:t>
            </a:r>
            <a:r>
              <a:rPr lang="zh-TW" altLang="en-US" b="1" dirty="0">
                <a:latin typeface="微軟正黑體" panose="020B0604030504040204" pitchFamily="34" charset="-120"/>
                <a:ea typeface="微軟正黑體" panose="020B0604030504040204" pitchFamily="34" charset="-120"/>
              </a:rPr>
              <a:t>隱藏的設備從後排</a:t>
            </a:r>
            <a:r>
              <a:rPr lang="zh-TW" altLang="en-US" b="1" dirty="0" smtClean="0">
                <a:latin typeface="微軟正黑體" panose="020B0604030504040204" pitchFamily="34" charset="-120"/>
                <a:ea typeface="微軟正黑體" panose="020B0604030504040204" pitchFamily="34" charset="-120"/>
              </a:rPr>
              <a:t>座椅操縱汽車</a:t>
            </a:r>
            <a:endParaRPr lang="en-US" altLang="zh-TW" b="1" dirty="0" smtClean="0">
              <a:latin typeface="微軟正黑體" panose="020B0604030504040204" pitchFamily="34" charset="-120"/>
              <a:ea typeface="微軟正黑體" panose="020B0604030504040204" pitchFamily="34" charset="-120"/>
            </a:endParaRPr>
          </a:p>
          <a:p>
            <a:pPr marL="342900" indent="-342900" algn="l">
              <a:lnSpc>
                <a:spcPct val="130000"/>
              </a:lnSpc>
              <a:buFont typeface="Wingdings" panose="05000000000000000000" pitchFamily="2" charset="2"/>
              <a:buChar char="Ø"/>
            </a:pPr>
            <a:r>
              <a:rPr lang="zh-TW" altLang="en-US" dirty="0" smtClean="0">
                <a:latin typeface="微軟正黑體" panose="020B0604030504040204" pitchFamily="34" charset="-120"/>
                <a:ea typeface="微軟正黑體" panose="020B0604030504040204" pitchFamily="34" charset="-120"/>
              </a:rPr>
              <a:t>這是一位訓練有素的測試</a:t>
            </a:r>
            <a:r>
              <a:rPr lang="zh-TW" altLang="en-US" dirty="0">
                <a:latin typeface="微軟正黑體" panose="020B0604030504040204" pitchFamily="34" charset="-120"/>
                <a:ea typeface="微軟正黑體" panose="020B0604030504040204" pitchFamily="34" charset="-120"/>
              </a:rPr>
              <a:t>駕駛員，</a:t>
            </a:r>
            <a:r>
              <a:rPr lang="zh-TW" altLang="en-US" b="1" dirty="0">
                <a:latin typeface="微軟正黑體" panose="020B0604030504040204" pitchFamily="34" charset="-120"/>
                <a:ea typeface="微軟正黑體" panose="020B0604030504040204" pitchFamily="34" charset="-120"/>
              </a:rPr>
              <a:t>他</a:t>
            </a:r>
            <a:r>
              <a:rPr lang="zh-TW" altLang="en-US" b="1" dirty="0" smtClean="0">
                <a:latin typeface="微軟正黑體" panose="020B0604030504040204" pitchFamily="34" charset="-120"/>
                <a:ea typeface="微軟正黑體" panose="020B0604030504040204" pitchFamily="34" charset="-120"/>
              </a:rPr>
              <a:t>扮演完全</a:t>
            </a:r>
            <a:r>
              <a:rPr lang="zh-TW" altLang="en-US" b="1" dirty="0">
                <a:latin typeface="微軟正黑體" panose="020B0604030504040204" pitchFamily="34" charset="-120"/>
                <a:ea typeface="微軟正黑體" panose="020B0604030504040204" pitchFamily="34" charset="-120"/>
              </a:rPr>
              <a:t>自動駕駛汽車</a:t>
            </a:r>
            <a:r>
              <a:rPr lang="zh-TW" altLang="en-US" dirty="0">
                <a:latin typeface="微軟正黑體" panose="020B0604030504040204" pitchFamily="34" charset="-120"/>
                <a:ea typeface="微軟正黑體" panose="020B0604030504040204" pitchFamily="34" charset="-120"/>
              </a:rPr>
              <a:t>，模擬了兩種截然不同的自動駕駛汽車駕駛風格</a:t>
            </a:r>
            <a:r>
              <a:rPr lang="zh-TW" altLang="en-US" dirty="0" smtClean="0">
                <a:latin typeface="微軟正黑體" panose="020B0604030504040204" pitchFamily="34" charset="-120"/>
                <a:ea typeface="微軟正黑體" panose="020B0604030504040204" pitchFamily="34" charset="-120"/>
              </a:rPr>
              <a:t>，分別是</a:t>
            </a:r>
            <a:r>
              <a:rPr lang="zh-TW" altLang="en-US" b="1" dirty="0" smtClean="0">
                <a:latin typeface="微軟正黑體" panose="020B0604030504040204" pitchFamily="34" charset="-120"/>
                <a:ea typeface="微軟正黑體" panose="020B0604030504040204" pitchFamily="34" charset="-120"/>
              </a:rPr>
              <a:t>“</a:t>
            </a:r>
            <a:r>
              <a:rPr lang="zh-TW" altLang="en-US" b="1" dirty="0">
                <a:latin typeface="微軟正黑體" panose="020B0604030504040204" pitchFamily="34" charset="-120"/>
                <a:ea typeface="微軟正黑體" panose="020B0604030504040204" pitchFamily="34" charset="-120"/>
              </a:rPr>
              <a:t>防禦性”和</a:t>
            </a:r>
            <a:r>
              <a:rPr lang="zh-TW" altLang="en-US" b="1" dirty="0" smtClean="0">
                <a:latin typeface="微軟正黑體" panose="020B0604030504040204" pitchFamily="34" charset="-120"/>
                <a:ea typeface="微軟正黑體" panose="020B0604030504040204" pitchFamily="34" charset="-120"/>
              </a:rPr>
              <a:t>“激進性</a:t>
            </a:r>
            <a:r>
              <a:rPr lang="zh-TW" altLang="en-US" b="1" dirty="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a:t>
            </a:r>
          </a:p>
        </p:txBody>
      </p:sp>
      <p:sp>
        <p:nvSpPr>
          <p:cNvPr id="5" name="頁尾版面配置區 4"/>
          <p:cNvSpPr>
            <a:spLocks noGrp="1"/>
          </p:cNvSpPr>
          <p:nvPr>
            <p:ph type="ftr" sz="quarter" idx="11"/>
          </p:nvPr>
        </p:nvSpPr>
        <p:spPr/>
        <p:txBody>
          <a:bodyPr/>
          <a:lstStyle/>
          <a:p>
            <a:endParaRPr lang="zh-TW" altLang="en-US" dirty="0">
              <a:solidFill>
                <a:prstClr val="black">
                  <a:tint val="75000"/>
                </a:prstClr>
              </a:solidFill>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solidFill>
                  <a:prstClr val="black">
                    <a:tint val="75000"/>
                  </a:prstClr>
                </a:solidFill>
              </a:rPr>
              <a:pPr/>
              <a:t>6</a:t>
            </a:fld>
            <a:endParaRPr lang="zh-TW" altLang="en-US">
              <a:solidFill>
                <a:prstClr val="black">
                  <a:tint val="75000"/>
                </a:prstClr>
              </a:solidFill>
            </a:endParaRPr>
          </a:p>
        </p:txBody>
      </p:sp>
      <p:sp>
        <p:nvSpPr>
          <p:cNvPr id="4" name="矩形 3"/>
          <p:cNvSpPr/>
          <p:nvPr/>
        </p:nvSpPr>
        <p:spPr>
          <a:xfrm>
            <a:off x="4895850" y="936731"/>
            <a:ext cx="6343650" cy="1261884"/>
          </a:xfrm>
          <a:prstGeom prst="rect">
            <a:avLst/>
          </a:prstGeom>
          <a:solidFill>
            <a:schemeClr val="accent2">
              <a:lumMod val="40000"/>
              <a:lumOff val="60000"/>
            </a:schemeClr>
          </a:solidFill>
          <a:ln w="28575">
            <a:solidFill>
              <a:schemeClr val="accent2">
                <a:lumMod val="75000"/>
              </a:schemeClr>
            </a:solidFill>
          </a:ln>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綠野仙</a:t>
            </a:r>
            <a:r>
              <a:rPr lang="zh-TW" altLang="en-US" sz="2800" b="1" dirty="0" smtClean="0">
                <a:latin typeface="微軟正黑體" panose="020B0604030504040204" pitchFamily="34" charset="-120"/>
                <a:ea typeface="微軟正黑體" panose="020B0604030504040204" pitchFamily="34" charset="-120"/>
              </a:rPr>
              <a:t>踪</a:t>
            </a:r>
            <a:r>
              <a:rPr lang="zh-TW" altLang="en-US" sz="2400" dirty="0" smtClean="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受試者與一個自認為</a:t>
            </a:r>
            <a:r>
              <a:rPr lang="zh-TW" altLang="en-US" sz="2400" dirty="0" smtClean="0">
                <a:latin typeface="微軟正黑體" panose="020B0604030504040204" pitchFamily="34" charset="-120"/>
                <a:ea typeface="微軟正黑體" panose="020B0604030504040204" pitchFamily="34" charset="-120"/>
              </a:rPr>
              <a:t>是和電腦系統</a:t>
            </a:r>
            <a:r>
              <a:rPr lang="zh-TW" altLang="en-US" sz="2400" dirty="0">
                <a:latin typeface="微軟正黑體" panose="020B0604030504040204" pitchFamily="34" charset="-120"/>
                <a:ea typeface="微軟正黑體" panose="020B0604030504040204" pitchFamily="34" charset="-120"/>
              </a:rPr>
              <a:t>互動，但實際上是由一個看不見的人操作或部分操作的計算機</a:t>
            </a:r>
            <a:r>
              <a:rPr lang="zh-TW" altLang="en-US" sz="2400" dirty="0" smtClean="0">
                <a:latin typeface="微軟正黑體" panose="020B0604030504040204" pitchFamily="34" charset="-120"/>
                <a:ea typeface="微軟正黑體" panose="020B0604030504040204" pitchFamily="34" charset="-120"/>
              </a:rPr>
              <a:t>系統</a:t>
            </a:r>
            <a:endParaRPr lang="zh-TW" altLang="en-US"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739351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solidFill>
                <a:prstClr val="black"/>
              </a:solidFill>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solidFill>
                <a:prstClr val="black"/>
              </a:solidFill>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solidFill>
                <a:prstClr val="black"/>
              </a:solidFill>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90549" y="0"/>
            <a:ext cx="3905251" cy="1190969"/>
          </a:xfrm>
        </p:spPr>
        <p:txBody>
          <a:bodyPr>
            <a:normAutofit/>
          </a:bodyPr>
          <a:lstStyle/>
          <a:p>
            <a:r>
              <a:rPr lang="zh-TW" altLang="en-US" sz="4400" b="1" dirty="0">
                <a:latin typeface="微軟正黑體" panose="020B0604030504040204" pitchFamily="34" charset="-120"/>
                <a:ea typeface="微軟正黑體" panose="020B0604030504040204" pitchFamily="34" charset="-120"/>
              </a:rPr>
              <a:t>駕駛風格</a:t>
            </a:r>
          </a:p>
        </p:txBody>
      </p:sp>
      <p:sp>
        <p:nvSpPr>
          <p:cNvPr id="3" name="副標題 2"/>
          <p:cNvSpPr>
            <a:spLocks noGrp="1"/>
          </p:cNvSpPr>
          <p:nvPr>
            <p:ph type="subTitle" idx="1"/>
          </p:nvPr>
        </p:nvSpPr>
        <p:spPr>
          <a:xfrm>
            <a:off x="390524" y="2028343"/>
            <a:ext cx="11658601" cy="1829282"/>
          </a:xfrm>
        </p:spPr>
        <p:txBody>
          <a:bodyPr>
            <a:noAutofit/>
          </a:bodyPr>
          <a:lstStyle/>
          <a:p>
            <a:pPr marL="342900" indent="-342900" algn="l">
              <a:lnSpc>
                <a:spcPct val="130000"/>
              </a:lnSpc>
              <a:buFont typeface="Wingdings" panose="05000000000000000000" pitchFamily="2" charset="2"/>
              <a:buChar char="Ø"/>
            </a:pPr>
            <a:r>
              <a:rPr lang="zh-TW" altLang="en-US" dirty="0" smtClean="0">
                <a:latin typeface="微軟正黑體" panose="020B0604030504040204" pitchFamily="34" charset="-120"/>
                <a:ea typeface="微軟正黑體" panose="020B0604030504040204" pitchFamily="34" charset="-120"/>
              </a:rPr>
              <a:t>“防禦性”是基於平靜駕駛風格</a:t>
            </a:r>
            <a:r>
              <a:rPr lang="en-US" altLang="zh-TW" dirty="0" smtClean="0">
                <a:latin typeface="微軟正黑體" panose="020B0604030504040204" pitchFamily="34" charset="-120"/>
                <a:ea typeface="微軟正黑體" panose="020B0604030504040204" pitchFamily="34" charset="-120"/>
              </a:rPr>
              <a:t>(Murphey, Milton, &amp; </a:t>
            </a:r>
            <a:r>
              <a:rPr lang="en-US" altLang="zh-TW" dirty="0" err="1" smtClean="0">
                <a:latin typeface="微軟正黑體" panose="020B0604030504040204" pitchFamily="34" charset="-120"/>
                <a:ea typeface="微軟正黑體" panose="020B0604030504040204" pitchFamily="34" charset="-120"/>
              </a:rPr>
              <a:t>Kiliaris</a:t>
            </a:r>
            <a:r>
              <a:rPr lang="en-US" altLang="zh-TW" dirty="0" smtClean="0">
                <a:latin typeface="微軟正黑體" panose="020B0604030504040204" pitchFamily="34" charset="-120"/>
                <a:ea typeface="微軟正黑體" panose="020B0604030504040204" pitchFamily="34" charset="-120"/>
              </a:rPr>
              <a:t>, 2009) </a:t>
            </a:r>
            <a:r>
              <a:rPr lang="zh-TW" altLang="en-US" dirty="0">
                <a:latin typeface="微軟正黑體" panose="020B0604030504040204" pitchFamily="34" charset="-120"/>
                <a:ea typeface="微軟正黑體" panose="020B0604030504040204" pitchFamily="34" charset="-120"/>
              </a:rPr>
              <a:t>和環保駕駛風格</a:t>
            </a:r>
            <a:r>
              <a:rPr lang="en-US" altLang="zh-TW" dirty="0">
                <a:latin typeface="微軟正黑體" panose="020B0604030504040204" pitchFamily="34" charset="-120"/>
                <a:ea typeface="微軟正黑體" panose="020B0604030504040204" pitchFamily="34" charset="-120"/>
              </a:rPr>
              <a:t>(</a:t>
            </a:r>
            <a:r>
              <a:rPr lang="en-US" altLang="zh-TW" dirty="0" err="1">
                <a:latin typeface="微軟正黑體" panose="020B0604030504040204" pitchFamily="34" charset="-120"/>
                <a:ea typeface="微軟正黑體" panose="020B0604030504040204" pitchFamily="34" charset="-120"/>
              </a:rPr>
              <a:t>Barkenbus</a:t>
            </a:r>
            <a:r>
              <a:rPr lang="en-US" altLang="zh-TW" dirty="0">
                <a:latin typeface="微軟正黑體" panose="020B0604030504040204" pitchFamily="34" charset="-120"/>
                <a:ea typeface="微軟正黑體" panose="020B0604030504040204" pitchFamily="34" charset="-120"/>
              </a:rPr>
              <a:t>, 2010</a:t>
            </a:r>
            <a:r>
              <a:rPr lang="en-US" altLang="zh-TW" dirty="0" smtClean="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防禦性駕駛的重要元素</a:t>
            </a:r>
            <a:r>
              <a:rPr lang="en-US" altLang="zh-TW" dirty="0" smtClean="0">
                <a:latin typeface="微軟正黑體" panose="020B0604030504040204" pitchFamily="34" charset="-120"/>
                <a:ea typeface="微軟正黑體" panose="020B0604030504040204" pitchFamily="34" charset="-120"/>
              </a:rPr>
              <a:t>(Shinar &amp; </a:t>
            </a:r>
            <a:r>
              <a:rPr lang="en-US" altLang="zh-TW" dirty="0" err="1" smtClean="0">
                <a:latin typeface="微軟正黑體" panose="020B0604030504040204" pitchFamily="34" charset="-120"/>
                <a:ea typeface="微軟正黑體" panose="020B0604030504040204" pitchFamily="34" charset="-120"/>
              </a:rPr>
              <a:t>Schechtman</a:t>
            </a:r>
            <a:r>
              <a:rPr lang="en-US" altLang="zh-TW" dirty="0" smtClean="0">
                <a:latin typeface="微軟正黑體" panose="020B0604030504040204" pitchFamily="34" charset="-120"/>
                <a:ea typeface="微軟正黑體" panose="020B0604030504040204" pitchFamily="34" charset="-120"/>
              </a:rPr>
              <a:t>, 2002)</a:t>
            </a:r>
            <a:r>
              <a:rPr lang="zh-TW" altLang="en-US" dirty="0" smtClean="0">
                <a:latin typeface="微軟正黑體" panose="020B0604030504040204" pitchFamily="34" charset="-120"/>
                <a:ea typeface="微軟正黑體" panose="020B0604030504040204" pitchFamily="34" charset="-120"/>
              </a:rPr>
              <a:t>的結合。 </a:t>
            </a: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30000"/>
              </a:lnSpc>
              <a:buFont typeface="Wingdings" panose="05000000000000000000" pitchFamily="2" charset="2"/>
              <a:buChar char="Ø"/>
            </a:pPr>
            <a:r>
              <a:rPr lang="zh-TW" altLang="en-US" dirty="0" smtClean="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激進</a:t>
            </a:r>
            <a:r>
              <a:rPr lang="zh-TW" altLang="en-US" dirty="0" smtClean="0">
                <a:latin typeface="微軟正黑體" panose="020B0604030504040204" pitchFamily="34" charset="-120"/>
                <a:ea typeface="微軟正黑體" panose="020B0604030504040204" pitchFamily="34" charset="-120"/>
              </a:rPr>
              <a:t>性</a:t>
            </a:r>
            <a:r>
              <a:rPr lang="zh-TW" altLang="en-US" dirty="0">
                <a:latin typeface="微軟正黑體" panose="020B0604030504040204" pitchFamily="34" charset="-120"/>
                <a:ea typeface="微軟正黑體" panose="020B0604030504040204" pitchFamily="34" charset="-120"/>
              </a:rPr>
              <a:t>”是基於</a:t>
            </a:r>
            <a:r>
              <a:rPr lang="en-US" altLang="zh-TW" dirty="0">
                <a:latin typeface="微軟正黑體" panose="020B0604030504040204" pitchFamily="34" charset="-120"/>
                <a:ea typeface="微軟正黑體" panose="020B0604030504040204" pitchFamily="34" charset="-120"/>
              </a:rPr>
              <a:t> </a:t>
            </a:r>
            <a:r>
              <a:rPr lang="en-US" altLang="zh-TW" dirty="0" err="1">
                <a:latin typeface="微軟正黑體" panose="020B0604030504040204" pitchFamily="34" charset="-120"/>
                <a:ea typeface="微軟正黑體" panose="020B0604030504040204" pitchFamily="34" charset="-120"/>
              </a:rPr>
              <a:t>Doshi</a:t>
            </a:r>
            <a:r>
              <a:rPr lang="en-US" altLang="zh-TW" dirty="0">
                <a:latin typeface="微軟正黑體" panose="020B0604030504040204" pitchFamily="34" charset="-120"/>
                <a:ea typeface="微軟正黑體" panose="020B0604030504040204" pitchFamily="34" charset="-120"/>
              </a:rPr>
              <a:t> and Trivedi, 2010, Murphey et al., 2009</a:t>
            </a:r>
            <a:r>
              <a:rPr lang="zh-TW" altLang="en-US" dirty="0">
                <a:latin typeface="微軟正黑體" panose="020B0604030504040204" pitchFamily="34" charset="-120"/>
                <a:ea typeface="微軟正黑體" panose="020B0604030504040204" pitchFamily="34" charset="-120"/>
              </a:rPr>
              <a:t>所描述的</a:t>
            </a:r>
            <a:r>
              <a:rPr lang="zh-TW" altLang="en-US" dirty="0" smtClean="0">
                <a:latin typeface="微軟正黑體" panose="020B0604030504040204" pitchFamily="34" charset="-120"/>
                <a:ea typeface="微軟正黑體" panose="020B0604030504040204" pitchFamily="34" charset="-120"/>
              </a:rPr>
              <a:t>攻擊激進性</a:t>
            </a:r>
            <a:r>
              <a:rPr lang="zh-TW" altLang="en-US" dirty="0">
                <a:latin typeface="微軟正黑體" panose="020B0604030504040204" pitchFamily="34" charset="-120"/>
                <a:ea typeface="微軟正黑體" panose="020B0604030504040204" pitchFamily="34" charset="-120"/>
              </a:rPr>
              <a:t>駕駛風格的決定因素。</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30000"/>
              </a:lnSpc>
              <a:buFont typeface="Wingdings" panose="05000000000000000000" pitchFamily="2" charset="2"/>
              <a:buChar char="Ø"/>
            </a:pPr>
            <a:r>
              <a:rPr lang="zh-TW" altLang="en-US" dirty="0" smtClean="0">
                <a:latin typeface="微軟正黑體" panose="020B0604030504040204" pitchFamily="34" charset="-120"/>
                <a:ea typeface="微軟正黑體" panose="020B0604030504040204" pitchFamily="34" charset="-120"/>
              </a:rPr>
              <a:t>兩種駕駛風格的設計都是為了讓學員體驗到熟練的駕駛</a:t>
            </a:r>
            <a:r>
              <a:rPr lang="zh-TW" altLang="en-US" dirty="0">
                <a:latin typeface="微軟正黑體" panose="020B0604030504040204" pitchFamily="34" charset="-120"/>
                <a:ea typeface="微軟正黑體" panose="020B0604030504040204" pitchFamily="34" charset="-120"/>
              </a:rPr>
              <a:t>技能</a:t>
            </a:r>
            <a:r>
              <a:rPr lang="zh-TW" altLang="en-US" dirty="0" smtClean="0">
                <a:latin typeface="微軟正黑體" panose="020B0604030504040204" pitchFamily="34" charset="-120"/>
                <a:ea typeface="微軟正黑體" panose="020B0604030504040204" pitchFamily="34" charset="-120"/>
              </a:rPr>
              <a:t>，因此</a:t>
            </a:r>
            <a:r>
              <a:rPr lang="zh-TW" altLang="en-US" dirty="0">
                <a:latin typeface="微軟正黑體" panose="020B0604030504040204" pitchFamily="34" charset="-120"/>
                <a:ea typeface="微軟正黑體" panose="020B0604030504040204" pitchFamily="34" charset="-120"/>
              </a:rPr>
              <a:t>表現出相同的駕駛技能，但在駕駛風格上的差異足以引起參與者的注意</a:t>
            </a:r>
            <a:r>
              <a:rPr lang="da-DK" altLang="zh-TW" dirty="0">
                <a:latin typeface="微軟正黑體" panose="020B0604030504040204" pitchFamily="34" charset="-120"/>
                <a:ea typeface="微軟正黑體" panose="020B0604030504040204" pitchFamily="34" charset="-120"/>
              </a:rPr>
              <a:t> (cf. Elander et al., 1993)</a:t>
            </a:r>
            <a:endParaRPr lang="en-US" altLang="zh-TW" dirty="0">
              <a:latin typeface="微軟正黑體" panose="020B0604030504040204" pitchFamily="34" charset="-120"/>
              <a:ea typeface="微軟正黑體" panose="020B0604030504040204" pitchFamily="34" charset="-120"/>
            </a:endParaRPr>
          </a:p>
        </p:txBody>
      </p:sp>
      <p:sp>
        <p:nvSpPr>
          <p:cNvPr id="5" name="頁尾版面配置區 4"/>
          <p:cNvSpPr>
            <a:spLocks noGrp="1"/>
          </p:cNvSpPr>
          <p:nvPr>
            <p:ph type="ftr" sz="quarter" idx="11"/>
          </p:nvPr>
        </p:nvSpPr>
        <p:spPr/>
        <p:txBody>
          <a:bodyPr/>
          <a:lstStyle/>
          <a:p>
            <a:endParaRPr lang="zh-TW" altLang="en-US" dirty="0">
              <a:solidFill>
                <a:prstClr val="black">
                  <a:tint val="75000"/>
                </a:prstClr>
              </a:solidFill>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solidFill>
                  <a:prstClr val="black">
                    <a:tint val="75000"/>
                  </a:prstClr>
                </a:solidFill>
              </a:rPr>
              <a:pPr/>
              <a:t>7</a:t>
            </a:fld>
            <a:endParaRPr lang="zh-TW" altLang="en-US">
              <a:solidFill>
                <a:prstClr val="black">
                  <a:tint val="75000"/>
                </a:prstClr>
              </a:solidFill>
            </a:endParaRPr>
          </a:p>
        </p:txBody>
      </p:sp>
      <p:sp>
        <p:nvSpPr>
          <p:cNvPr id="8" name="矩形 7"/>
          <p:cNvSpPr/>
          <p:nvPr/>
        </p:nvSpPr>
        <p:spPr>
          <a:xfrm>
            <a:off x="5132599" y="828014"/>
            <a:ext cx="6668875" cy="1200329"/>
          </a:xfrm>
          <a:prstGeom prst="rect">
            <a:avLst/>
          </a:prstGeom>
        </p:spPr>
        <p:txBody>
          <a:bodyPr wrap="square">
            <a:spAutoFit/>
          </a:bodyPr>
          <a:lstStyle/>
          <a:p>
            <a:r>
              <a:rPr lang="en-US" altLang="zh-TW" dirty="0">
                <a:solidFill>
                  <a:srgbClr val="000000"/>
                </a:solidFill>
                <a:latin typeface="微軟正黑體" panose="020B0604030504040204" pitchFamily="34" charset="-120"/>
                <a:ea typeface="微軟正黑體" panose="020B0604030504040204" pitchFamily="34" charset="-120"/>
              </a:rPr>
              <a:t>ECO</a:t>
            </a:r>
            <a:r>
              <a:rPr lang="zh-TW" altLang="en-US" dirty="0">
                <a:solidFill>
                  <a:srgbClr val="000000"/>
                </a:solidFill>
                <a:latin typeface="微軟正黑體" panose="020B0604030504040204" pitchFamily="34" charset="-120"/>
                <a:ea typeface="微軟正黑體" panose="020B0604030504040204" pitchFamily="34" charset="-120"/>
              </a:rPr>
              <a:t>在</a:t>
            </a:r>
            <a:r>
              <a:rPr lang="zh-TW" altLang="en-US" dirty="0" smtClean="0">
                <a:solidFill>
                  <a:srgbClr val="000000"/>
                </a:solidFill>
                <a:latin typeface="微軟正黑體" panose="020B0604030504040204" pitchFamily="34" charset="-120"/>
                <a:ea typeface="微軟正黑體" panose="020B0604030504040204" pitchFamily="34" charset="-120"/>
              </a:rPr>
              <a:t>汽車上代表</a:t>
            </a:r>
            <a:r>
              <a:rPr lang="en-US" altLang="zh-TW" dirty="0">
                <a:solidFill>
                  <a:srgbClr val="000000"/>
                </a:solidFill>
                <a:latin typeface="微軟正黑體" panose="020B0604030504040204" pitchFamily="34" charset="-120"/>
                <a:ea typeface="微軟正黑體" panose="020B0604030504040204" pitchFamily="34" charset="-120"/>
              </a:rPr>
              <a:t>Ecology</a:t>
            </a:r>
            <a:r>
              <a:rPr lang="zh-TW" altLang="en-US" dirty="0">
                <a:solidFill>
                  <a:srgbClr val="000000"/>
                </a:solidFill>
                <a:latin typeface="微軟正黑體" panose="020B0604030504040204" pitchFamily="34" charset="-120"/>
                <a:ea typeface="微軟正黑體" panose="020B0604030504040204" pitchFamily="34" charset="-120"/>
              </a:rPr>
              <a:t>、</a:t>
            </a:r>
            <a:r>
              <a:rPr lang="en-US" altLang="zh-TW" dirty="0">
                <a:solidFill>
                  <a:srgbClr val="000000"/>
                </a:solidFill>
                <a:latin typeface="微軟正黑體" panose="020B0604030504040204" pitchFamily="34" charset="-120"/>
                <a:ea typeface="微軟正黑體" panose="020B0604030504040204" pitchFamily="34" charset="-120"/>
              </a:rPr>
              <a:t>Conservation</a:t>
            </a:r>
            <a:r>
              <a:rPr lang="zh-TW" altLang="en-US" dirty="0">
                <a:solidFill>
                  <a:srgbClr val="000000"/>
                </a:solidFill>
                <a:latin typeface="微軟正黑體" panose="020B0604030504040204" pitchFamily="34" charset="-120"/>
                <a:ea typeface="微軟正黑體" panose="020B0604030504040204" pitchFamily="34" charset="-120"/>
              </a:rPr>
              <a:t>和</a:t>
            </a:r>
            <a:r>
              <a:rPr lang="en-US" altLang="zh-TW" dirty="0">
                <a:solidFill>
                  <a:srgbClr val="000000"/>
                </a:solidFill>
                <a:latin typeface="微軟正黑體" panose="020B0604030504040204" pitchFamily="34" charset="-120"/>
                <a:ea typeface="微軟正黑體" panose="020B0604030504040204" pitchFamily="34" charset="-120"/>
              </a:rPr>
              <a:t>Optimization</a:t>
            </a:r>
            <a:r>
              <a:rPr lang="zh-TW" altLang="en-US" dirty="0">
                <a:solidFill>
                  <a:srgbClr val="000000"/>
                </a:solidFill>
                <a:latin typeface="微軟正黑體" panose="020B0604030504040204" pitchFamily="34" charset="-120"/>
                <a:ea typeface="微軟正黑體" panose="020B0604030504040204" pitchFamily="34" charset="-120"/>
              </a:rPr>
              <a:t>合成而得，從一誕生開始，便是以技術、環保和經濟性為設計研發的基本</a:t>
            </a:r>
            <a:r>
              <a:rPr lang="zh-TW" altLang="en-US" dirty="0" smtClean="0">
                <a:solidFill>
                  <a:srgbClr val="000000"/>
                </a:solidFill>
                <a:latin typeface="微軟正黑體" panose="020B0604030504040204" pitchFamily="34" charset="-120"/>
                <a:ea typeface="微軟正黑體" panose="020B0604030504040204" pitchFamily="34" charset="-120"/>
              </a:rPr>
              <a:t>理念。</a:t>
            </a:r>
            <a:r>
              <a:rPr lang="en-US" altLang="zh-TW" dirty="0">
                <a:solidFill>
                  <a:srgbClr val="000000"/>
                </a:solidFill>
                <a:latin typeface="微軟正黑體" panose="020B0604030504040204" pitchFamily="34" charset="-120"/>
                <a:ea typeface="微軟正黑體" panose="020B0604030504040204" pitchFamily="34" charset="-120"/>
              </a:rPr>
              <a:t>ECO</a:t>
            </a:r>
            <a:r>
              <a:rPr lang="zh-TW" altLang="en-US" dirty="0">
                <a:solidFill>
                  <a:srgbClr val="000000"/>
                </a:solidFill>
                <a:latin typeface="微軟正黑體" panose="020B0604030504040204" pitchFamily="34" charset="-120"/>
                <a:ea typeface="微軟正黑體" panose="020B0604030504040204" pitchFamily="34" charset="-120"/>
              </a:rPr>
              <a:t>主要是一個節能模式，啟動它就可以達到節省能源的效果</a:t>
            </a:r>
            <a:r>
              <a:rPr lang="zh-TW" altLang="en-US" dirty="0" smtClean="0">
                <a:solidFill>
                  <a:srgbClr val="000000"/>
                </a:solidFill>
                <a:latin typeface="微軟正黑體" panose="020B0604030504040204" pitchFamily="34" charset="-120"/>
                <a:ea typeface="微軟正黑體" panose="020B0604030504040204" pitchFamily="34" charset="-120"/>
              </a:rPr>
              <a:t>。</a:t>
            </a:r>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261614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頁尾版面配置區 1"/>
          <p:cNvSpPr>
            <a:spLocks noGrp="1"/>
          </p:cNvSpPr>
          <p:nvPr>
            <p:ph type="ftr" sz="quarter" idx="11"/>
          </p:nvPr>
        </p:nvSpPr>
        <p:spPr/>
        <p:txBody>
          <a:bodyPr/>
          <a:lstStyle/>
          <a:p>
            <a:endParaRPr lang="zh-TW" altLang="en-US"/>
          </a:p>
        </p:txBody>
      </p:sp>
      <p:sp>
        <p:nvSpPr>
          <p:cNvPr id="3" name="投影片編號版面配置區 2"/>
          <p:cNvSpPr>
            <a:spLocks noGrp="1"/>
          </p:cNvSpPr>
          <p:nvPr>
            <p:ph type="sldNum" sz="quarter" idx="12"/>
          </p:nvPr>
        </p:nvSpPr>
        <p:spPr/>
        <p:txBody>
          <a:bodyPr/>
          <a:lstStyle/>
          <a:p>
            <a:fld id="{044FB8EC-8959-441E-ADB3-308DB1B5389D}" type="slidenum">
              <a:rPr lang="zh-TW" altLang="en-US" smtClean="0"/>
              <a:t>8</a:t>
            </a:fld>
            <a:endParaRPr lang="zh-TW" altLang="en-US"/>
          </a:p>
        </p:txBody>
      </p:sp>
      <p:graphicFrame>
        <p:nvGraphicFramePr>
          <p:cNvPr id="4" name="表格 3"/>
          <p:cNvGraphicFramePr>
            <a:graphicFrameLocks noGrp="1"/>
          </p:cNvGraphicFramePr>
          <p:nvPr>
            <p:extLst>
              <p:ext uri="{D42A27DB-BD31-4B8C-83A1-F6EECF244321}">
                <p14:modId xmlns:p14="http://schemas.microsoft.com/office/powerpoint/2010/main" val="4026924460"/>
              </p:ext>
            </p:extLst>
          </p:nvPr>
        </p:nvGraphicFramePr>
        <p:xfrm>
          <a:off x="400051" y="679451"/>
          <a:ext cx="11591924" cy="5867226"/>
        </p:xfrm>
        <a:graphic>
          <a:graphicData uri="http://schemas.openxmlformats.org/drawingml/2006/table">
            <a:tbl>
              <a:tblPr/>
              <a:tblGrid>
                <a:gridCol w="2323380"/>
                <a:gridCol w="4839419"/>
                <a:gridCol w="4429125"/>
              </a:tblGrid>
              <a:tr h="458071">
                <a:tc>
                  <a:txBody>
                    <a:bodyPr/>
                    <a:lstStyle/>
                    <a:p>
                      <a:pPr algn="ctr"/>
                      <a:r>
                        <a:rPr lang="zh-TW" altLang="en-US" sz="2400" b="1" dirty="0">
                          <a:effectLst/>
                          <a:latin typeface="微軟正黑體" panose="020B0604030504040204" pitchFamily="34" charset="-120"/>
                          <a:ea typeface="微軟正黑體" panose="020B0604030504040204" pitchFamily="34" charset="-120"/>
                        </a:rPr>
                        <a:t>駕駛性能</a:t>
                      </a:r>
                    </a:p>
                  </a:txBody>
                  <a:tcPr marL="19707" marR="19707" marT="19707" marB="19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lang="zh-TW" altLang="en-US" sz="2400" b="1" kern="1200" dirty="0" smtClean="0">
                          <a:solidFill>
                            <a:schemeClr val="tx1"/>
                          </a:solidFill>
                          <a:effectLst/>
                          <a:latin typeface="微軟正黑體" panose="020B0604030504040204" pitchFamily="34" charset="-120"/>
                          <a:ea typeface="微軟正黑體" panose="020B0604030504040204" pitchFamily="34" charset="-120"/>
                          <a:cs typeface="+mn-cs"/>
                        </a:rPr>
                        <a:t>防禦駕</a:t>
                      </a:r>
                      <a:r>
                        <a:rPr lang="zh-TW" altLang="en-US" sz="2400" b="1" dirty="0" smtClean="0">
                          <a:effectLst/>
                          <a:latin typeface="微軟正黑體" panose="020B0604030504040204" pitchFamily="34" charset="-120"/>
                          <a:ea typeface="微軟正黑體" panose="020B0604030504040204" pitchFamily="34" charset="-120"/>
                        </a:rPr>
                        <a:t>駛</a:t>
                      </a:r>
                      <a:r>
                        <a:rPr lang="zh-TW" altLang="en-US" sz="2400" b="1" dirty="0">
                          <a:effectLst/>
                          <a:latin typeface="微軟正黑體" panose="020B0604030504040204" pitchFamily="34" charset="-120"/>
                          <a:ea typeface="微軟正黑體" panose="020B0604030504040204" pitchFamily="34" charset="-120"/>
                        </a:rPr>
                        <a:t>風格</a:t>
                      </a:r>
                    </a:p>
                  </a:txBody>
                  <a:tcPr marL="19707" marR="19707" marT="19707" marB="19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lang="zh-TW" altLang="en-US" sz="2400" b="1" dirty="0" smtClean="0">
                          <a:effectLst/>
                          <a:latin typeface="微軟正黑體" panose="020B0604030504040204" pitchFamily="34" charset="-120"/>
                          <a:ea typeface="微軟正黑體" panose="020B0604030504040204" pitchFamily="34" charset="-120"/>
                        </a:rPr>
                        <a:t>激進的</a:t>
                      </a:r>
                      <a:r>
                        <a:rPr lang="zh-TW" altLang="en-US" sz="2400" b="1" dirty="0">
                          <a:effectLst/>
                          <a:latin typeface="微軟正黑體" panose="020B0604030504040204" pitchFamily="34" charset="-120"/>
                          <a:ea typeface="微軟正黑體" panose="020B0604030504040204" pitchFamily="34" charset="-120"/>
                        </a:rPr>
                        <a:t>駕駛風格</a:t>
                      </a:r>
                    </a:p>
                  </a:txBody>
                  <a:tcPr marL="19707" marR="19707" marT="19707" marB="19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r>
              <a:tr h="817213">
                <a:tc>
                  <a:txBody>
                    <a:bodyPr/>
                    <a:lstStyle/>
                    <a:p>
                      <a:pPr algn="l"/>
                      <a:r>
                        <a:rPr lang="zh-TW" altLang="en-US" sz="2400" dirty="0">
                          <a:effectLst/>
                          <a:latin typeface="微軟正黑體" panose="020B0604030504040204" pitchFamily="34" charset="-120"/>
                          <a:ea typeface="微軟正黑體" panose="020B0604030504040204" pitchFamily="34" charset="-120"/>
                        </a:rPr>
                        <a:t>換檔</a:t>
                      </a:r>
                    </a:p>
                  </a:txBody>
                  <a:tcPr marL="19707" marR="19707" marT="19707" marB="19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a:r>
                        <a:rPr lang="zh-TW" altLang="en-US" sz="2400" dirty="0">
                          <a:effectLst/>
                          <a:latin typeface="微軟正黑體" panose="020B0604030504040204" pitchFamily="34" charset="-120"/>
                          <a:ea typeface="微軟正黑體" panose="020B0604030504040204" pitchFamily="34" charset="-120"/>
                        </a:rPr>
                        <a:t>使用盡可能高的檔位 （低轉速）</a:t>
                      </a:r>
                    </a:p>
                  </a:txBody>
                  <a:tcPr marL="19707" marR="19707" marT="19707" marB="19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a:r>
                        <a:rPr lang="zh-TW" altLang="en-US" sz="2400" dirty="0" smtClean="0">
                          <a:effectLst/>
                          <a:latin typeface="微軟正黑體" panose="020B0604030504040204" pitchFamily="34" charset="-120"/>
                          <a:ea typeface="微軟正黑體" panose="020B0604030504040204" pitchFamily="34" charset="-120"/>
                        </a:rPr>
                        <a:t>使用較低的檔位 （</a:t>
                      </a:r>
                      <a:r>
                        <a:rPr lang="zh-TW" altLang="en-US" sz="2400" dirty="0">
                          <a:effectLst/>
                          <a:latin typeface="微軟正黑體" panose="020B0604030504040204" pitchFamily="34" charset="-120"/>
                          <a:ea typeface="微軟正黑體" panose="020B0604030504040204" pitchFamily="34" charset="-120"/>
                        </a:rPr>
                        <a:t>高轉速）</a:t>
                      </a:r>
                    </a:p>
                  </a:txBody>
                  <a:tcPr marL="19707" marR="19707" marT="19707" marB="19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893240">
                <a:tc>
                  <a:txBody>
                    <a:bodyPr/>
                    <a:lstStyle/>
                    <a:p>
                      <a:pPr algn="l"/>
                      <a:r>
                        <a:rPr lang="zh-TW" altLang="en-US" sz="2400" dirty="0">
                          <a:effectLst/>
                          <a:latin typeface="微軟正黑體" panose="020B0604030504040204" pitchFamily="34" charset="-120"/>
                          <a:ea typeface="微軟正黑體" panose="020B0604030504040204" pitchFamily="34" charset="-120"/>
                        </a:rPr>
                        <a:t>啟動和停止行為</a:t>
                      </a:r>
                    </a:p>
                  </a:txBody>
                  <a:tcPr marL="19707" marR="19707" marT="19707" marB="19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a:r>
                        <a:rPr lang="zh-TW" altLang="en-US" sz="2400" dirty="0">
                          <a:effectLst/>
                          <a:latin typeface="微軟正黑體" panose="020B0604030504040204" pitchFamily="34" charset="-120"/>
                          <a:ea typeface="微軟正黑體" panose="020B0604030504040204" pitchFamily="34" charset="-120"/>
                        </a:rPr>
                        <a:t>保持</a:t>
                      </a:r>
                      <a:r>
                        <a:rPr lang="zh-TW" altLang="en-US" sz="2400" dirty="0" smtClean="0">
                          <a:effectLst/>
                          <a:latin typeface="微軟正黑體" panose="020B0604030504040204" pitchFamily="34" charset="-120"/>
                          <a:ea typeface="微軟正黑體" panose="020B0604030504040204" pitchFamily="34" charset="-120"/>
                        </a:rPr>
                        <a:t>車輛行駛（</a:t>
                      </a:r>
                      <a:r>
                        <a:rPr lang="zh-TW" altLang="en-US" sz="2400" dirty="0">
                          <a:effectLst/>
                          <a:latin typeface="微軟正黑體" panose="020B0604030504040204" pitchFamily="34" charset="-120"/>
                          <a:ea typeface="微軟正黑體" panose="020B0604030504040204" pitchFamily="34" charset="-120"/>
                        </a:rPr>
                        <a:t>避免靜止）</a:t>
                      </a:r>
                    </a:p>
                  </a:txBody>
                  <a:tcPr marL="19707" marR="19707" marT="19707" marB="19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a:r>
                        <a:rPr lang="zh-TW" altLang="en-US" sz="2400" kern="1200" dirty="0" smtClean="0">
                          <a:solidFill>
                            <a:schemeClr val="tx1"/>
                          </a:solidFill>
                          <a:effectLst/>
                          <a:latin typeface="微軟正黑體" panose="020B0604030504040204" pitchFamily="34" charset="-120"/>
                          <a:ea typeface="微軟正黑體" panose="020B0604030504040204" pitchFamily="34" charset="-120"/>
                          <a:cs typeface="+mn-cs"/>
                        </a:rPr>
                        <a:t>行駛和</a:t>
                      </a:r>
                      <a:r>
                        <a:rPr lang="zh-TW" altLang="en-US" sz="2400" kern="1200" dirty="0">
                          <a:solidFill>
                            <a:schemeClr val="tx1"/>
                          </a:solidFill>
                          <a:effectLst/>
                          <a:latin typeface="微軟正黑體" panose="020B0604030504040204" pitchFamily="34" charset="-120"/>
                          <a:ea typeface="微軟正黑體" panose="020B0604030504040204" pitchFamily="34" charset="-120"/>
                          <a:cs typeface="+mn-cs"/>
                        </a:rPr>
                        <a:t>停止</a:t>
                      </a:r>
                      <a:r>
                        <a:rPr lang="zh-TW" altLang="en-US" sz="2400" kern="1200" dirty="0" smtClean="0">
                          <a:solidFill>
                            <a:schemeClr val="tx1"/>
                          </a:solidFill>
                          <a:effectLst/>
                          <a:latin typeface="微軟正黑體" panose="020B0604030504040204" pitchFamily="34" charset="-120"/>
                          <a:ea typeface="微軟正黑體" panose="020B0604030504040204" pitchFamily="34" charset="-120"/>
                          <a:cs typeface="+mn-cs"/>
                        </a:rPr>
                        <a:t>（完全停止）</a:t>
                      </a:r>
                      <a:endParaRPr lang="zh-TW" altLang="en-US" sz="2400" kern="1200" dirty="0">
                        <a:solidFill>
                          <a:schemeClr val="tx1"/>
                        </a:solidFill>
                        <a:effectLst/>
                        <a:latin typeface="微軟正黑體" panose="020B0604030504040204" pitchFamily="34" charset="-120"/>
                        <a:ea typeface="微軟正黑體" panose="020B0604030504040204" pitchFamily="34" charset="-120"/>
                        <a:cs typeface="+mn-cs"/>
                      </a:endParaRPr>
                    </a:p>
                  </a:txBody>
                  <a:tcPr marL="19707" marR="19707" marT="19707" marB="19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1980362">
                <a:tc>
                  <a:txBody>
                    <a:bodyPr/>
                    <a:lstStyle/>
                    <a:p>
                      <a:pPr algn="l"/>
                      <a:r>
                        <a:rPr lang="zh-TW" altLang="en-US" sz="2400" smtClean="0">
                          <a:effectLst/>
                          <a:latin typeface="微軟正黑體" panose="020B0604030504040204" pitchFamily="34" charset="-120"/>
                          <a:ea typeface="微軟正黑體" panose="020B0604030504040204" pitchFamily="34" charset="-120"/>
                        </a:rPr>
                        <a:t>加減速模式</a:t>
                      </a:r>
                      <a:endParaRPr lang="zh-TW" altLang="en-US" sz="2400">
                        <a:effectLst/>
                        <a:latin typeface="微軟正黑體" panose="020B0604030504040204" pitchFamily="34" charset="-120"/>
                        <a:ea typeface="微軟正黑體" panose="020B0604030504040204" pitchFamily="34" charset="-120"/>
                      </a:endParaRPr>
                    </a:p>
                  </a:txBody>
                  <a:tcPr marL="19707" marR="19707" marT="19707" marB="19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a:r>
                        <a:rPr lang="zh-TW" altLang="en-US" sz="2400" b="1" dirty="0" smtClean="0">
                          <a:effectLst/>
                          <a:latin typeface="微軟正黑體" panose="020B0604030504040204" pitchFamily="34" charset="-120"/>
                          <a:ea typeface="微軟正黑體" panose="020B0604030504040204" pitchFamily="34" charset="-120"/>
                        </a:rPr>
                        <a:t>避免劇烈</a:t>
                      </a:r>
                      <a:r>
                        <a:rPr lang="zh-TW" altLang="en-US" sz="2400" dirty="0" smtClean="0">
                          <a:effectLst/>
                          <a:latin typeface="微軟正黑體" panose="020B0604030504040204" pitchFamily="34" charset="-120"/>
                          <a:ea typeface="微軟正黑體" panose="020B0604030504040204" pitchFamily="34" charset="-120"/>
                        </a:rPr>
                        <a:t>加速</a:t>
                      </a:r>
                      <a:r>
                        <a:rPr lang="en-US" altLang="zh-TW" sz="2400" dirty="0" smtClean="0">
                          <a:effectLst/>
                          <a:latin typeface="微軟正黑體" panose="020B0604030504040204" pitchFamily="34" charset="-120"/>
                          <a:ea typeface="微軟正黑體" panose="020B0604030504040204" pitchFamily="34" charset="-120"/>
                        </a:rPr>
                        <a:t>/</a:t>
                      </a:r>
                      <a:r>
                        <a:rPr lang="zh-TW" altLang="en-US" sz="2400" dirty="0" smtClean="0">
                          <a:effectLst/>
                          <a:latin typeface="微軟正黑體" panose="020B0604030504040204" pitchFamily="34" charset="-120"/>
                          <a:ea typeface="微軟正黑體" panose="020B0604030504040204" pitchFamily="34" charset="-120"/>
                        </a:rPr>
                        <a:t>減速</a:t>
                      </a:r>
                      <a:endParaRPr lang="en-US" altLang="zh-TW" sz="2400" dirty="0" smtClean="0">
                        <a:effectLst/>
                        <a:latin typeface="微軟正黑體" panose="020B0604030504040204" pitchFamily="34" charset="-120"/>
                        <a:ea typeface="微軟正黑體" panose="020B0604030504040204" pitchFamily="34" charset="-120"/>
                      </a:endParaRPr>
                    </a:p>
                    <a:p>
                      <a:pPr algn="l"/>
                      <a:r>
                        <a:rPr lang="zh-TW" altLang="en-US" sz="2400" dirty="0" smtClean="0">
                          <a:effectLst/>
                          <a:latin typeface="微軟正黑體" panose="020B0604030504040204" pitchFamily="34" charset="-120"/>
                          <a:ea typeface="微軟正黑體" panose="020B0604030504040204" pitchFamily="34" charset="-120"/>
                        </a:rPr>
                        <a:t>測量值在以下範圍內：</a:t>
                      </a:r>
                      <a:endParaRPr lang="en-US" altLang="zh-TW" sz="2400" dirty="0" smtClean="0">
                        <a:effectLst/>
                        <a:latin typeface="微軟正黑體" panose="020B0604030504040204" pitchFamily="34" charset="-120"/>
                        <a:ea typeface="微軟正黑體" panose="020B0604030504040204" pitchFamily="34" charset="-120"/>
                      </a:endParaRPr>
                    </a:p>
                    <a:p>
                      <a:pPr algn="l"/>
                      <a:r>
                        <a:rPr lang="en-US" altLang="zh-TW" sz="2400" dirty="0" smtClean="0">
                          <a:effectLst/>
                          <a:latin typeface="微軟正黑體" panose="020B0604030504040204" pitchFamily="34" charset="-120"/>
                          <a:ea typeface="微軟正黑體" panose="020B0604030504040204" pitchFamily="34" charset="-120"/>
                        </a:rPr>
                        <a:t>0.06-0.09 g</a:t>
                      </a:r>
                      <a:r>
                        <a:rPr lang="zh-TW" altLang="en-US" sz="2400" dirty="0" smtClean="0">
                          <a:effectLst/>
                          <a:latin typeface="微軟正黑體" panose="020B0604030504040204" pitchFamily="34" charset="-120"/>
                          <a:ea typeface="微軟正黑體" panose="020B0604030504040204" pitchFamily="34" charset="-120"/>
                        </a:rPr>
                        <a:t>（加速度），</a:t>
                      </a:r>
                      <a:endParaRPr lang="en-US" altLang="zh-TW" sz="2400" dirty="0" smtClean="0">
                        <a:effectLst/>
                        <a:latin typeface="微軟正黑體" panose="020B0604030504040204" pitchFamily="34" charset="-120"/>
                        <a:ea typeface="微軟正黑體" panose="020B0604030504040204" pitchFamily="34" charset="-120"/>
                      </a:endParaRPr>
                    </a:p>
                    <a:p>
                      <a:pPr algn="l"/>
                      <a:r>
                        <a:rPr lang="en-US" altLang="zh-TW" sz="2400" dirty="0" smtClean="0">
                          <a:effectLst/>
                          <a:latin typeface="微軟正黑體" panose="020B0604030504040204" pitchFamily="34" charset="-120"/>
                          <a:ea typeface="微軟正黑體" panose="020B0604030504040204" pitchFamily="34" charset="-120"/>
                        </a:rPr>
                        <a:t>-0.1 g</a:t>
                      </a:r>
                      <a:r>
                        <a:rPr lang="zh-TW" altLang="en-US" sz="2400" dirty="0" smtClean="0">
                          <a:effectLst/>
                          <a:latin typeface="微軟正黑體" panose="020B0604030504040204" pitchFamily="34" charset="-120"/>
                          <a:ea typeface="微軟正黑體" panose="020B0604030504040204" pitchFamily="34" charset="-120"/>
                        </a:rPr>
                        <a:t>至</a:t>
                      </a:r>
                      <a:r>
                        <a:rPr lang="en-US" altLang="zh-TW" sz="2400" dirty="0" smtClean="0">
                          <a:effectLst/>
                          <a:latin typeface="微軟正黑體" panose="020B0604030504040204" pitchFamily="34" charset="-120"/>
                          <a:ea typeface="微軟正黑體" panose="020B0604030504040204" pitchFamily="34" charset="-120"/>
                        </a:rPr>
                        <a:t>-0.13 g</a:t>
                      </a:r>
                      <a:r>
                        <a:rPr lang="zh-TW" altLang="en-US" sz="2400" dirty="0" smtClean="0">
                          <a:effectLst/>
                          <a:latin typeface="微軟正黑體" panose="020B0604030504040204" pitchFamily="34" charset="-120"/>
                          <a:ea typeface="微軟正黑體" panose="020B0604030504040204" pitchFamily="34" charset="-120"/>
                        </a:rPr>
                        <a:t>（減速）</a:t>
                      </a:r>
                      <a:endParaRPr lang="zh-TW" altLang="en-US" sz="2400" dirty="0">
                        <a:effectLst/>
                        <a:latin typeface="微軟正黑體" panose="020B0604030504040204" pitchFamily="34" charset="-120"/>
                        <a:ea typeface="微軟正黑體" panose="020B0604030504040204" pitchFamily="34" charset="-120"/>
                      </a:endParaRPr>
                    </a:p>
                  </a:txBody>
                  <a:tcPr marL="19707" marR="19707" marT="19707" marB="19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a:r>
                        <a:rPr lang="zh-TW" altLang="en-US" sz="2400" b="1" dirty="0" smtClean="0">
                          <a:effectLst/>
                          <a:latin typeface="微軟正黑體" panose="020B0604030504040204" pitchFamily="34" charset="-120"/>
                          <a:ea typeface="微軟正黑體" panose="020B0604030504040204" pitchFamily="34" charset="-120"/>
                        </a:rPr>
                        <a:t>劇烈</a:t>
                      </a:r>
                      <a:r>
                        <a:rPr lang="zh-TW" altLang="en-US" sz="2400" dirty="0" smtClean="0">
                          <a:effectLst/>
                          <a:latin typeface="微軟正黑體" panose="020B0604030504040204" pitchFamily="34" charset="-120"/>
                          <a:ea typeface="微軟正黑體" panose="020B0604030504040204" pitchFamily="34" charset="-120"/>
                        </a:rPr>
                        <a:t>加速</a:t>
                      </a:r>
                      <a:r>
                        <a:rPr lang="en-US" altLang="zh-TW" sz="2400" dirty="0" smtClean="0">
                          <a:effectLst/>
                          <a:latin typeface="微軟正黑體" panose="020B0604030504040204" pitchFamily="34" charset="-120"/>
                          <a:ea typeface="微軟正黑體" panose="020B0604030504040204" pitchFamily="34" charset="-120"/>
                        </a:rPr>
                        <a:t>/</a:t>
                      </a:r>
                      <a:r>
                        <a:rPr lang="zh-TW" altLang="en-US" sz="2400" dirty="0" smtClean="0">
                          <a:effectLst/>
                          <a:latin typeface="微軟正黑體" panose="020B0604030504040204" pitchFamily="34" charset="-120"/>
                          <a:ea typeface="微軟正黑體" panose="020B0604030504040204" pitchFamily="34" charset="-120"/>
                        </a:rPr>
                        <a:t>減速</a:t>
                      </a:r>
                      <a:endParaRPr lang="en-US" altLang="zh-TW" sz="2400" dirty="0" smtClean="0">
                        <a:effectLst/>
                        <a:latin typeface="微軟正黑體" panose="020B0604030504040204" pitchFamily="34" charset="-120"/>
                        <a:ea typeface="微軟正黑體" panose="020B0604030504040204" pitchFamily="34" charset="-120"/>
                      </a:endParaRPr>
                    </a:p>
                    <a:p>
                      <a:pPr algn="l"/>
                      <a:r>
                        <a:rPr lang="zh-TW" altLang="en-US" sz="2400" dirty="0" smtClean="0">
                          <a:effectLst/>
                          <a:latin typeface="微軟正黑體" panose="020B0604030504040204" pitchFamily="34" charset="-120"/>
                          <a:ea typeface="微軟正黑體" panose="020B0604030504040204" pitchFamily="34" charset="-120"/>
                        </a:rPr>
                        <a:t>測量</a:t>
                      </a:r>
                      <a:r>
                        <a:rPr lang="zh-TW" altLang="en-US" sz="2400" dirty="0">
                          <a:effectLst/>
                          <a:latin typeface="微軟正黑體" panose="020B0604030504040204" pitchFamily="34" charset="-120"/>
                          <a:ea typeface="微軟正黑體" panose="020B0604030504040204" pitchFamily="34" charset="-120"/>
                        </a:rPr>
                        <a:t>範圍在</a:t>
                      </a:r>
                      <a:r>
                        <a:rPr lang="zh-TW" altLang="en-US" sz="2400" dirty="0" smtClean="0">
                          <a:effectLst/>
                          <a:latin typeface="微軟正黑體" panose="020B0604030504040204" pitchFamily="34" charset="-120"/>
                          <a:ea typeface="微軟正黑體" panose="020B0604030504040204" pitchFamily="34" charset="-120"/>
                        </a:rPr>
                        <a:t>：</a:t>
                      </a:r>
                      <a:endParaRPr lang="en-US" altLang="zh-TW" sz="2400" dirty="0" smtClean="0">
                        <a:effectLst/>
                        <a:latin typeface="微軟正黑體" panose="020B0604030504040204" pitchFamily="34" charset="-120"/>
                        <a:ea typeface="微軟正黑體" panose="020B0604030504040204" pitchFamily="34" charset="-120"/>
                      </a:endParaRPr>
                    </a:p>
                    <a:p>
                      <a:pPr algn="l"/>
                      <a:r>
                        <a:rPr lang="en-US" altLang="zh-TW" sz="2400" dirty="0" smtClean="0">
                          <a:effectLst/>
                          <a:latin typeface="微軟正黑體" panose="020B0604030504040204" pitchFamily="34" charset="-120"/>
                          <a:ea typeface="微軟正黑體" panose="020B0604030504040204" pitchFamily="34" charset="-120"/>
                        </a:rPr>
                        <a:t>0.11-0.23 g</a:t>
                      </a:r>
                      <a:r>
                        <a:rPr lang="zh-TW" altLang="en-US" sz="2400" dirty="0" smtClean="0">
                          <a:effectLst/>
                          <a:latin typeface="微軟正黑體" panose="020B0604030504040204" pitchFamily="34" charset="-120"/>
                          <a:ea typeface="微軟正黑體" panose="020B0604030504040204" pitchFamily="34" charset="-120"/>
                        </a:rPr>
                        <a:t>（</a:t>
                      </a:r>
                      <a:r>
                        <a:rPr lang="zh-TW" altLang="en-US" sz="2400" dirty="0">
                          <a:effectLst/>
                          <a:latin typeface="微軟正黑體" panose="020B0604030504040204" pitchFamily="34" charset="-120"/>
                          <a:ea typeface="微軟正黑體" panose="020B0604030504040204" pitchFamily="34" charset="-120"/>
                        </a:rPr>
                        <a:t>加速度）</a:t>
                      </a:r>
                      <a:r>
                        <a:rPr lang="zh-TW" altLang="en-US" sz="2400" dirty="0" smtClean="0">
                          <a:effectLst/>
                          <a:latin typeface="微軟正黑體" panose="020B0604030504040204" pitchFamily="34" charset="-120"/>
                          <a:ea typeface="微軟正黑體" panose="020B0604030504040204" pitchFamily="34" charset="-120"/>
                        </a:rPr>
                        <a:t>，</a:t>
                      </a:r>
                      <a:endParaRPr lang="en-US" altLang="zh-TW" sz="2400" dirty="0" smtClean="0">
                        <a:effectLst/>
                        <a:latin typeface="微軟正黑體" panose="020B0604030504040204" pitchFamily="34" charset="-120"/>
                        <a:ea typeface="微軟正黑體" panose="020B0604030504040204" pitchFamily="34" charset="-120"/>
                      </a:endParaRPr>
                    </a:p>
                    <a:p>
                      <a:pPr algn="l"/>
                      <a:r>
                        <a:rPr lang="en-US" altLang="zh-TW" sz="2400" dirty="0" smtClean="0">
                          <a:effectLst/>
                          <a:latin typeface="微軟正黑體" panose="020B0604030504040204" pitchFamily="34" charset="-120"/>
                          <a:ea typeface="微軟正黑體" panose="020B0604030504040204" pitchFamily="34" charset="-120"/>
                        </a:rPr>
                        <a:t>-0.17 </a:t>
                      </a:r>
                      <a:r>
                        <a:rPr lang="en-US" altLang="zh-TW" sz="2400" dirty="0">
                          <a:effectLst/>
                          <a:latin typeface="微軟正黑體" panose="020B0604030504040204" pitchFamily="34" charset="-120"/>
                          <a:ea typeface="微軟正黑體" panose="020B0604030504040204" pitchFamily="34" charset="-120"/>
                        </a:rPr>
                        <a:t>g</a:t>
                      </a:r>
                      <a:r>
                        <a:rPr lang="zh-TW" altLang="en-US" sz="2400" dirty="0">
                          <a:effectLst/>
                          <a:latin typeface="微軟正黑體" panose="020B0604030504040204" pitchFamily="34" charset="-120"/>
                          <a:ea typeface="微軟正黑體" panose="020B0604030504040204" pitchFamily="34" charset="-120"/>
                        </a:rPr>
                        <a:t>至</a:t>
                      </a:r>
                      <a:r>
                        <a:rPr lang="en-US" altLang="zh-TW" sz="2400" dirty="0">
                          <a:effectLst/>
                          <a:latin typeface="微軟正黑體" panose="020B0604030504040204" pitchFamily="34" charset="-120"/>
                          <a:ea typeface="微軟正黑體" panose="020B0604030504040204" pitchFamily="34" charset="-120"/>
                        </a:rPr>
                        <a:t>-0.32 g</a:t>
                      </a:r>
                      <a:r>
                        <a:rPr lang="zh-TW" altLang="en-US" sz="2400" dirty="0" smtClean="0">
                          <a:effectLst/>
                          <a:latin typeface="微軟正黑體" panose="020B0604030504040204" pitchFamily="34" charset="-120"/>
                          <a:ea typeface="微軟正黑體" panose="020B0604030504040204" pitchFamily="34" charset="-120"/>
                        </a:rPr>
                        <a:t>（減速）</a:t>
                      </a:r>
                      <a:r>
                        <a:rPr lang="zh-TW" altLang="en-US" sz="2400" dirty="0">
                          <a:effectLst/>
                          <a:latin typeface="微軟正黑體" panose="020B0604030504040204" pitchFamily="34" charset="-120"/>
                          <a:ea typeface="微軟正黑體" panose="020B0604030504040204" pitchFamily="34" charset="-120"/>
                        </a:rPr>
                        <a:t>之內</a:t>
                      </a:r>
                    </a:p>
                  </a:txBody>
                  <a:tcPr marL="19707" marR="19707" marT="19707" marB="19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859170">
                <a:tc>
                  <a:txBody>
                    <a:bodyPr/>
                    <a:lstStyle/>
                    <a:p>
                      <a:pPr algn="l"/>
                      <a:r>
                        <a:rPr lang="zh-TW" altLang="en-US" sz="2400">
                          <a:effectLst/>
                          <a:latin typeface="微軟正黑體" panose="020B0604030504040204" pitchFamily="34" charset="-120"/>
                          <a:ea typeface="微軟正黑體" panose="020B0604030504040204" pitchFamily="34" charset="-120"/>
                        </a:rPr>
                        <a:t>車道定位</a:t>
                      </a:r>
                    </a:p>
                  </a:txBody>
                  <a:tcPr marL="19707" marR="19707" marT="19707" marB="19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a:r>
                        <a:rPr lang="zh-TW" altLang="en-US" sz="2400" b="1" dirty="0">
                          <a:effectLst/>
                          <a:latin typeface="微軟正黑體" panose="020B0604030504040204" pitchFamily="34" charset="-120"/>
                          <a:ea typeface="微軟正黑體" panose="020B0604030504040204" pitchFamily="34" charset="-120"/>
                        </a:rPr>
                        <a:t>提</a:t>
                      </a:r>
                      <a:r>
                        <a:rPr lang="zh-TW" altLang="en-US" sz="2400" b="1" dirty="0" smtClean="0">
                          <a:effectLst/>
                          <a:latin typeface="微軟正黑體" panose="020B0604030504040204" pitchFamily="34" charset="-120"/>
                          <a:ea typeface="微軟正黑體" panose="020B0604030504040204" pitchFamily="34" charset="-120"/>
                        </a:rPr>
                        <a:t>早</a:t>
                      </a:r>
                      <a:r>
                        <a:rPr lang="zh-TW" altLang="en-US" sz="2400" dirty="0">
                          <a:effectLst/>
                          <a:latin typeface="微軟正黑體" panose="020B0604030504040204" pitchFamily="34" charset="-120"/>
                          <a:ea typeface="微軟正黑體" panose="020B0604030504040204" pitchFamily="34" charset="-120"/>
                        </a:rPr>
                        <a:t>指示右轉或</a:t>
                      </a:r>
                      <a:r>
                        <a:rPr lang="zh-TW" altLang="en-US" sz="2400" dirty="0" smtClean="0">
                          <a:effectLst/>
                          <a:latin typeface="微軟正黑體" panose="020B0604030504040204" pitchFamily="34" charset="-120"/>
                          <a:ea typeface="微軟正黑體" panose="020B0604030504040204" pitchFamily="34" charset="-120"/>
                        </a:rPr>
                        <a:t>左轉</a:t>
                      </a:r>
                      <a:endParaRPr lang="en-US" altLang="zh-TW" sz="2400" dirty="0" smtClean="0">
                        <a:effectLst/>
                        <a:latin typeface="微軟正黑體" panose="020B0604030504040204" pitchFamily="34" charset="-120"/>
                        <a:ea typeface="微軟正黑體" panose="020B0604030504040204" pitchFamily="34" charset="-120"/>
                      </a:endParaRPr>
                    </a:p>
                    <a:p>
                      <a:pPr algn="l"/>
                      <a:r>
                        <a:rPr lang="zh-TW" altLang="en-US" sz="2400" dirty="0" smtClean="0">
                          <a:effectLst/>
                          <a:latin typeface="微軟正黑體" panose="020B0604030504040204" pitchFamily="34" charset="-120"/>
                          <a:ea typeface="微軟正黑體" panose="020B0604030504040204" pitchFamily="34" charset="-120"/>
                        </a:rPr>
                        <a:t>（</a:t>
                      </a:r>
                      <a:r>
                        <a:rPr lang="zh-TW" altLang="en-US" sz="2400" dirty="0">
                          <a:effectLst/>
                          <a:latin typeface="微軟正黑體" panose="020B0604030504040204" pitchFamily="34" charset="-120"/>
                          <a:ea typeface="微軟正黑體" panose="020B0604030504040204" pitchFamily="34" charset="-120"/>
                        </a:rPr>
                        <a:t>通過在車道中定位）</a:t>
                      </a:r>
                    </a:p>
                  </a:txBody>
                  <a:tcPr marL="19707" marR="19707" marT="19707" marB="19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a:r>
                        <a:rPr lang="zh-TW" altLang="en-US" sz="2400" dirty="0">
                          <a:effectLst/>
                          <a:latin typeface="微軟正黑體" panose="020B0604030504040204" pitchFamily="34" charset="-120"/>
                          <a:ea typeface="微軟正黑體" panose="020B0604030504040204" pitchFamily="34" charset="-120"/>
                        </a:rPr>
                        <a:t>指示右轉或</a:t>
                      </a:r>
                      <a:r>
                        <a:rPr lang="zh-TW" altLang="en-US" sz="2400" dirty="0" smtClean="0">
                          <a:effectLst/>
                          <a:latin typeface="微軟正黑體" panose="020B0604030504040204" pitchFamily="34" charset="-120"/>
                          <a:ea typeface="微軟正黑體" panose="020B0604030504040204" pitchFamily="34" charset="-120"/>
                        </a:rPr>
                        <a:t>左轉</a:t>
                      </a:r>
                      <a:endParaRPr lang="en-US" altLang="zh-TW" sz="2400" dirty="0" smtClean="0">
                        <a:effectLst/>
                        <a:latin typeface="微軟正黑體" panose="020B0604030504040204" pitchFamily="34" charset="-120"/>
                        <a:ea typeface="微軟正黑體" panose="020B0604030504040204" pitchFamily="34" charset="-120"/>
                      </a:endParaRPr>
                    </a:p>
                    <a:p>
                      <a:pPr algn="l"/>
                      <a:r>
                        <a:rPr lang="zh-TW" altLang="en-US" sz="2400" dirty="0" smtClean="0">
                          <a:effectLst/>
                          <a:latin typeface="微軟正黑體" panose="020B0604030504040204" pitchFamily="34" charset="-120"/>
                          <a:ea typeface="微軟正黑體" panose="020B0604030504040204" pitchFamily="34" charset="-120"/>
                        </a:rPr>
                        <a:t>（</a:t>
                      </a:r>
                      <a:r>
                        <a:rPr lang="zh-TW" altLang="en-US" sz="2400" dirty="0">
                          <a:effectLst/>
                          <a:latin typeface="微軟正黑體" panose="020B0604030504040204" pitchFamily="34" charset="-120"/>
                          <a:ea typeface="微軟正黑體" panose="020B0604030504040204" pitchFamily="34" charset="-120"/>
                        </a:rPr>
                        <a:t>通過在車道中定位）</a:t>
                      </a:r>
                    </a:p>
                  </a:txBody>
                  <a:tcPr marL="19707" marR="19707" marT="19707" marB="19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859170">
                <a:tc>
                  <a:txBody>
                    <a:bodyPr/>
                    <a:lstStyle/>
                    <a:p>
                      <a:pPr algn="l"/>
                      <a:r>
                        <a:rPr lang="zh-TW" altLang="en-US" sz="2400">
                          <a:effectLst/>
                          <a:latin typeface="微軟正黑體" panose="020B0604030504040204" pitchFamily="34" charset="-120"/>
                          <a:ea typeface="微軟正黑體" panose="020B0604030504040204" pitchFamily="34" charset="-120"/>
                        </a:rPr>
                        <a:t>到物體的距離</a:t>
                      </a:r>
                    </a:p>
                  </a:txBody>
                  <a:tcPr marL="19707" marR="19707" marT="19707" marB="19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a:r>
                        <a:rPr lang="zh-TW" altLang="en-US" sz="2400" dirty="0">
                          <a:effectLst/>
                          <a:latin typeface="微軟正黑體" panose="020B0604030504040204" pitchFamily="34" charset="-120"/>
                          <a:ea typeface="微軟正黑體" panose="020B0604030504040204" pitchFamily="34" charset="-120"/>
                        </a:rPr>
                        <a:t>與其他物體保持</a:t>
                      </a:r>
                      <a:r>
                        <a:rPr lang="zh-TW" altLang="en-US" sz="2400" b="1" dirty="0">
                          <a:effectLst/>
                          <a:latin typeface="微軟正黑體" panose="020B0604030504040204" pitchFamily="34" charset="-120"/>
                          <a:ea typeface="微軟正黑體" panose="020B0604030504040204" pitchFamily="34" charset="-120"/>
                        </a:rPr>
                        <a:t>更大的</a:t>
                      </a:r>
                      <a:r>
                        <a:rPr lang="zh-TW" altLang="en-US" sz="2400" b="1" dirty="0" smtClean="0">
                          <a:effectLst/>
                          <a:latin typeface="微軟正黑體" panose="020B0604030504040204" pitchFamily="34" charset="-120"/>
                          <a:ea typeface="微軟正黑體" panose="020B0604030504040204" pitchFamily="34" charset="-120"/>
                        </a:rPr>
                        <a:t>間隙</a:t>
                      </a:r>
                      <a:endParaRPr lang="en-US" altLang="zh-TW" sz="2400" b="1" dirty="0" smtClean="0">
                        <a:effectLst/>
                        <a:latin typeface="微軟正黑體" panose="020B0604030504040204" pitchFamily="34" charset="-120"/>
                        <a:ea typeface="微軟正黑體" panose="020B0604030504040204" pitchFamily="34" charset="-120"/>
                      </a:endParaRPr>
                    </a:p>
                    <a:p>
                      <a:pPr algn="l"/>
                      <a:r>
                        <a:rPr lang="zh-TW" altLang="en-US" sz="2400" dirty="0" smtClean="0">
                          <a:effectLst/>
                          <a:latin typeface="微軟正黑體" panose="020B0604030504040204" pitchFamily="34" charset="-120"/>
                          <a:ea typeface="微軟正黑體" panose="020B0604030504040204" pitchFamily="34" charset="-120"/>
                        </a:rPr>
                        <a:t>（</a:t>
                      </a:r>
                      <a:r>
                        <a:rPr lang="zh-TW" altLang="en-US" sz="2400" dirty="0">
                          <a:effectLst/>
                          <a:latin typeface="微軟正黑體" panose="020B0604030504040204" pitchFamily="34" charset="-120"/>
                          <a:ea typeface="微軟正黑體" panose="020B0604030504040204" pitchFamily="34" charset="-120"/>
                        </a:rPr>
                        <a:t>橫向和縱向）</a:t>
                      </a:r>
                    </a:p>
                  </a:txBody>
                  <a:tcPr marL="19707" marR="19707" marT="19707" marB="19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a:r>
                        <a:rPr lang="zh-TW" altLang="en-US" sz="2400" dirty="0">
                          <a:effectLst/>
                          <a:latin typeface="微軟正黑體" panose="020B0604030504040204" pitchFamily="34" charset="-120"/>
                          <a:ea typeface="微軟正黑體" panose="020B0604030504040204" pitchFamily="34" charset="-120"/>
                        </a:rPr>
                        <a:t>與其他物體保持</a:t>
                      </a:r>
                      <a:r>
                        <a:rPr lang="zh-TW" altLang="en-US" sz="2400" b="1" dirty="0">
                          <a:effectLst/>
                          <a:latin typeface="微軟正黑體" panose="020B0604030504040204" pitchFamily="34" charset="-120"/>
                          <a:ea typeface="微軟正黑體" panose="020B0604030504040204" pitchFamily="34" charset="-120"/>
                        </a:rPr>
                        <a:t>較小</a:t>
                      </a:r>
                      <a:r>
                        <a:rPr lang="zh-TW" altLang="en-US" sz="2400" dirty="0">
                          <a:effectLst/>
                          <a:latin typeface="微軟正黑體" panose="020B0604030504040204" pitchFamily="34" charset="-120"/>
                          <a:ea typeface="微軟正黑體" panose="020B0604030504040204" pitchFamily="34" charset="-120"/>
                        </a:rPr>
                        <a:t>的間隙（橫向和縱向）</a:t>
                      </a:r>
                    </a:p>
                  </a:txBody>
                  <a:tcPr marL="19707" marR="19707" marT="19707" marB="19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bl>
          </a:graphicData>
        </a:graphic>
      </p:graphicFrame>
      <p:sp>
        <p:nvSpPr>
          <p:cNvPr id="5" name="矩形 4"/>
          <p:cNvSpPr/>
          <p:nvPr/>
        </p:nvSpPr>
        <p:spPr>
          <a:xfrm>
            <a:off x="1371600" y="151112"/>
            <a:ext cx="8277225" cy="461665"/>
          </a:xfrm>
          <a:prstGeom prst="rect">
            <a:avLst/>
          </a:prstGeom>
        </p:spPr>
        <p:txBody>
          <a:bodyPr wrap="square">
            <a:spAutoFit/>
          </a:bodyPr>
          <a:lstStyle/>
          <a:p>
            <a:pPr>
              <a:tabLst>
                <a:tab pos="4752975" algn="l"/>
              </a:tabLst>
            </a:pPr>
            <a:r>
              <a:rPr lang="zh-TW" altLang="en-US" sz="2400" dirty="0">
                <a:latin typeface="微軟正黑體" panose="020B0604030504040204" pitchFamily="34" charset="-120"/>
                <a:ea typeface="微軟正黑體" panose="020B0604030504040204" pitchFamily="34" charset="-120"/>
              </a:rPr>
              <a:t>表</a:t>
            </a:r>
            <a:r>
              <a:rPr lang="en-US" altLang="zh-TW" sz="2400" dirty="0" smtClean="0">
                <a:latin typeface="微軟正黑體" panose="020B0604030504040204" pitchFamily="34" charset="-120"/>
                <a:ea typeface="微軟正黑體" panose="020B0604030504040204" pitchFamily="34" charset="-120"/>
              </a:rPr>
              <a:t>1</a:t>
            </a:r>
            <a:r>
              <a:rPr lang="en-US" altLang="zh-TW" sz="2400" dirty="0">
                <a:latin typeface="微軟正黑體" panose="020B0604030504040204" pitchFamily="34" charset="-120"/>
                <a:ea typeface="微軟正黑體" panose="020B0604030504040204" pitchFamily="34" charset="-120"/>
              </a:rPr>
              <a:t>.</a:t>
            </a:r>
            <a:r>
              <a:rPr lang="zh-TW" altLang="en-US" sz="2400" dirty="0" smtClean="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防禦性”和</a:t>
            </a:r>
            <a:r>
              <a:rPr lang="zh-TW" altLang="en-US" sz="2400" dirty="0" smtClean="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激進性”駕駛風格</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駕駛性能之間的比較</a:t>
            </a:r>
          </a:p>
        </p:txBody>
      </p:sp>
    </p:spTree>
    <p:extLst>
      <p:ext uri="{BB962C8B-B14F-4D97-AF65-F5344CB8AC3E}">
        <p14:creationId xmlns:p14="http://schemas.microsoft.com/office/powerpoint/2010/main" val="26470555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9</a:t>
            </a:fld>
            <a:endParaRPr lang="zh-TW" altLang="en-US"/>
          </a:p>
        </p:txBody>
      </p:sp>
      <p:sp>
        <p:nvSpPr>
          <p:cNvPr id="8" name="標題 1"/>
          <p:cNvSpPr txBox="1">
            <a:spLocks/>
          </p:cNvSpPr>
          <p:nvPr/>
        </p:nvSpPr>
        <p:spPr>
          <a:xfrm>
            <a:off x="742949" y="384591"/>
            <a:ext cx="2620651" cy="62899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TW" altLang="en-US" sz="3600" b="1" dirty="0" smtClean="0">
                <a:latin typeface="微軟正黑體" panose="020B0604030504040204" pitchFamily="34" charset="-120"/>
                <a:ea typeface="微軟正黑體" panose="020B0604030504040204" pitchFamily="34" charset="-120"/>
              </a:rPr>
              <a:t>測試</a:t>
            </a:r>
            <a:endParaRPr lang="zh-TW" altLang="en-US" sz="3600" b="1" dirty="0">
              <a:latin typeface="微軟正黑體" panose="020B0604030504040204" pitchFamily="34" charset="-120"/>
              <a:ea typeface="微軟正黑體" panose="020B0604030504040204" pitchFamily="34" charset="-120"/>
            </a:endParaRPr>
          </a:p>
        </p:txBody>
      </p:sp>
      <p:sp>
        <p:nvSpPr>
          <p:cNvPr id="4" name="矩形 3"/>
          <p:cNvSpPr/>
          <p:nvPr/>
        </p:nvSpPr>
        <p:spPr>
          <a:xfrm>
            <a:off x="7048499" y="699088"/>
            <a:ext cx="4867275" cy="5587555"/>
          </a:xfrm>
          <a:prstGeom prst="rect">
            <a:avLst/>
          </a:prstGeom>
          <a:ln w="38100">
            <a:solidFill>
              <a:srgbClr val="FFC000"/>
            </a:solidFill>
          </a:ln>
        </p:spPr>
        <p:txBody>
          <a:bodyPr wrap="square">
            <a:spAutoFit/>
          </a:bodyPr>
          <a:lstStyle/>
          <a:p>
            <a:pPr>
              <a:lnSpc>
                <a:spcPct val="125000"/>
              </a:lnSpc>
            </a:pPr>
            <a:r>
              <a:rPr lang="zh-TW" altLang="en-US" sz="2400" dirty="0" smtClean="0">
                <a:latin typeface="微軟正黑體" panose="020B0604030504040204" pitchFamily="34" charset="-120"/>
                <a:ea typeface="微軟正黑體" panose="020B0604030504040204" pitchFamily="34" charset="-120"/>
              </a:rPr>
              <a:t>        在</a:t>
            </a:r>
            <a:r>
              <a:rPr lang="zh-TW" altLang="en-US" sz="2400" dirty="0">
                <a:latin typeface="微軟正黑體" panose="020B0604030504040204" pitchFamily="34" charset="-120"/>
                <a:ea typeface="微軟正黑體" panose="020B0604030504040204" pitchFamily="34" charset="-120"/>
              </a:rPr>
              <a:t>試驗軌道上行駛的路線</a:t>
            </a:r>
            <a:r>
              <a:rPr lang="zh-TW" altLang="en-US" sz="2400" dirty="0" smtClean="0">
                <a:latin typeface="微軟正黑體" panose="020B0604030504040204" pitchFamily="34" charset="-120"/>
                <a:ea typeface="微軟正黑體" panose="020B0604030504040204" pitchFamily="34" charset="-120"/>
              </a:rPr>
              <a:t>由兩</a:t>
            </a:r>
            <a:r>
              <a:rPr lang="zh-TW" altLang="en-US" sz="2400" dirty="0">
                <a:latin typeface="微軟正黑體" panose="020B0604030504040204" pitchFamily="34" charset="-120"/>
                <a:ea typeface="微軟正黑體" panose="020B0604030504040204" pitchFamily="34" charset="-120"/>
              </a:rPr>
              <a:t>部分組成</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457200" indent="-457200">
              <a:lnSpc>
                <a:spcPct val="125000"/>
              </a:lnSpc>
              <a:buFont typeface="+mj-lt"/>
              <a:buAutoNum type="arabicPeriod"/>
            </a:pPr>
            <a:r>
              <a:rPr lang="zh-TW" altLang="en-US" sz="2400" dirty="0" smtClean="0">
                <a:latin typeface="微軟正黑體" panose="020B0604030504040204" pitchFamily="34" charset="-120"/>
                <a:ea typeface="微軟正黑體" panose="020B0604030504040204" pitchFamily="34" charset="-120"/>
              </a:rPr>
              <a:t>城市</a:t>
            </a:r>
            <a:r>
              <a:rPr lang="zh-TW" altLang="en-US" sz="2400" dirty="0">
                <a:latin typeface="微軟正黑體" panose="020B0604030504040204" pitchFamily="34" charset="-120"/>
                <a:ea typeface="微軟正黑體" panose="020B0604030504040204" pitchFamily="34" charset="-120"/>
              </a:rPr>
              <a:t>中心設置（建築分佈的網格街道排列著</a:t>
            </a:r>
            <a:r>
              <a:rPr lang="zh-TW" altLang="en-US" sz="2400" dirty="0" smtClean="0">
                <a:latin typeface="微軟正黑體" panose="020B0604030504040204" pitchFamily="34" charset="-120"/>
                <a:ea typeface="微軟正黑體" panose="020B0604030504040204" pitchFamily="34" charset="-120"/>
              </a:rPr>
              <a:t>建築物）</a:t>
            </a:r>
            <a:r>
              <a:rPr lang="zh-TW" altLang="en-US" sz="2400" dirty="0">
                <a:latin typeface="微軟正黑體" panose="020B0604030504040204" pitchFamily="34" charset="-120"/>
                <a:ea typeface="微軟正黑體" panose="020B0604030504040204" pitchFamily="34" charset="-120"/>
              </a:rPr>
              <a:t>和一條鄉村道路</a:t>
            </a:r>
            <a:r>
              <a:rPr lang="zh-TW" altLang="en-US" sz="2400" dirty="0" smtClean="0">
                <a:latin typeface="微軟正黑體" panose="020B0604030504040204" pitchFamily="34" charset="-120"/>
                <a:ea typeface="微軟正黑體" panose="020B0604030504040204" pitchFamily="34" charset="-120"/>
              </a:rPr>
              <a:t>（黑線）。</a:t>
            </a:r>
            <a:endParaRPr lang="en-US" altLang="zh-TW" sz="2400" dirty="0" smtClean="0">
              <a:latin typeface="微軟正黑體" panose="020B0604030504040204" pitchFamily="34" charset="-120"/>
              <a:ea typeface="微軟正黑體" panose="020B0604030504040204" pitchFamily="34" charset="-120"/>
            </a:endParaRPr>
          </a:p>
          <a:p>
            <a:pPr marL="457200" indent="-457200">
              <a:lnSpc>
                <a:spcPct val="125000"/>
              </a:lnSpc>
              <a:buFont typeface="+mj-lt"/>
              <a:buAutoNum type="arabicPeriod"/>
            </a:pPr>
            <a:r>
              <a:rPr lang="zh-TW" altLang="en-US" sz="2400" dirty="0" smtClean="0">
                <a:latin typeface="微軟正黑體" panose="020B0604030504040204" pitchFamily="34" charset="-120"/>
                <a:ea typeface="微軟正黑體" panose="020B0604030504040204" pitchFamily="34" charset="-120"/>
              </a:rPr>
              <a:t>鄉村</a:t>
            </a:r>
            <a:r>
              <a:rPr lang="zh-TW" altLang="en-US" sz="2400" dirty="0">
                <a:latin typeface="微軟正黑體" panose="020B0604030504040204" pitchFamily="34" charset="-120"/>
                <a:ea typeface="微軟正黑體" panose="020B0604030504040204" pitchFamily="34" charset="-120"/>
              </a:rPr>
              <a:t>道路長約</a:t>
            </a:r>
            <a:r>
              <a:rPr lang="en-US" altLang="zh-TW" sz="2400" dirty="0">
                <a:latin typeface="微軟正黑體" panose="020B0604030504040204" pitchFamily="34" charset="-120"/>
                <a:ea typeface="微軟正黑體" panose="020B0604030504040204" pitchFamily="34" charset="-120"/>
              </a:rPr>
              <a:t>6</a:t>
            </a:r>
            <a:r>
              <a:rPr lang="zh-TW" altLang="en-US" sz="2400" dirty="0">
                <a:latin typeface="微軟正黑體" panose="020B0604030504040204" pitchFamily="34" charset="-120"/>
                <a:ea typeface="微軟正黑體" panose="020B0604030504040204" pitchFamily="34" charset="-120"/>
              </a:rPr>
              <a:t>公里，符合雙向交通的</a:t>
            </a:r>
            <a:r>
              <a:rPr lang="zh-TW" altLang="en-US" sz="2400" dirty="0" smtClean="0">
                <a:latin typeface="微軟正黑體" panose="020B0604030504040204" pitchFamily="34" charset="-120"/>
                <a:ea typeface="微軟正黑體" panose="020B0604030504040204" pitchFamily="34" charset="-120"/>
              </a:rPr>
              <a:t>正常道路</a:t>
            </a:r>
            <a:r>
              <a:rPr lang="zh-TW" altLang="en-US" sz="2400" dirty="0">
                <a:latin typeface="微軟正黑體" panose="020B0604030504040204" pitchFamily="34" charset="-120"/>
                <a:ea typeface="微軟正黑體" panose="020B0604030504040204" pitchFamily="34" charset="-120"/>
              </a:rPr>
              <a:t>標準</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457200" indent="-457200">
              <a:lnSpc>
                <a:spcPct val="125000"/>
              </a:lnSpc>
              <a:buFont typeface="+mj-lt"/>
              <a:buAutoNum type="arabicPeriod"/>
            </a:pPr>
            <a:r>
              <a:rPr lang="zh-TW" altLang="en-US" sz="2400" dirty="0" smtClean="0">
                <a:latin typeface="微軟正黑體" panose="020B0604030504040204" pitchFamily="34" charset="-120"/>
                <a:ea typeface="微軟正黑體" panose="020B0604030504040204" pitchFamily="34" charset="-120"/>
              </a:rPr>
              <a:t>城市</a:t>
            </a:r>
            <a:r>
              <a:rPr lang="zh-TW" altLang="en-US" sz="2400" dirty="0">
                <a:latin typeface="微軟正黑體" panose="020B0604030504040204" pitchFamily="34" charset="-120"/>
                <a:ea typeface="微軟正黑體" panose="020B0604030504040204" pitchFamily="34" charset="-120"/>
              </a:rPr>
              <a:t>中心由幾棟建築組成，面積約</a:t>
            </a:r>
            <a:r>
              <a:rPr lang="en-US" altLang="zh-TW" sz="2400" dirty="0">
                <a:latin typeface="微軟正黑體" panose="020B0604030504040204" pitchFamily="34" charset="-120"/>
                <a:ea typeface="微軟正黑體" panose="020B0604030504040204" pitchFamily="34" charset="-120"/>
              </a:rPr>
              <a:t>8000</a:t>
            </a:r>
            <a:r>
              <a:rPr lang="zh-TW" altLang="en-US" sz="2400" dirty="0" smtClean="0">
                <a:latin typeface="微軟正黑體" panose="020B0604030504040204" pitchFamily="34" charset="-120"/>
                <a:ea typeface="微軟正黑體" panose="020B0604030504040204" pitchFamily="34" charset="-120"/>
              </a:rPr>
              <a:t>平方公尺，市中心</a:t>
            </a:r>
            <a:r>
              <a:rPr lang="zh-TW" altLang="en-US" sz="2400" dirty="0">
                <a:latin typeface="微軟正黑體" panose="020B0604030504040204" pitchFamily="34" charset="-120"/>
                <a:ea typeface="微軟正黑體" panose="020B0604030504040204" pitchFamily="34" charset="-120"/>
              </a:rPr>
              <a:t>的四個十字路口，包括</a:t>
            </a:r>
            <a:r>
              <a:rPr lang="zh-TW" altLang="en-US" sz="2400" dirty="0" smtClean="0">
                <a:latin typeface="微軟正黑體" panose="020B0604030504040204" pitchFamily="34" charset="-120"/>
                <a:ea typeface="微軟正黑體" panose="020B0604030504040204" pitchFamily="34" charset="-120"/>
              </a:rPr>
              <a:t>路標和行人斑馬線。</a:t>
            </a:r>
            <a:r>
              <a:rPr lang="zh-TW" altLang="en-US" sz="2400" dirty="0">
                <a:latin typeface="微軟正黑體" panose="020B0604030504040204" pitchFamily="34" charset="-120"/>
                <a:ea typeface="微軟正黑體" panose="020B0604030504040204" pitchFamily="34" charset="-120"/>
              </a:rPr>
              <a:t>市中心連接著</a:t>
            </a:r>
            <a:r>
              <a:rPr lang="en-US" altLang="zh-TW" sz="2400" dirty="0">
                <a:latin typeface="微軟正黑體" panose="020B0604030504040204" pitchFamily="34" charset="-120"/>
                <a:ea typeface="微軟正黑體" panose="020B0604030504040204" pitchFamily="34" charset="-120"/>
              </a:rPr>
              <a:t>300</a:t>
            </a:r>
            <a:r>
              <a:rPr lang="zh-TW" altLang="en-US" sz="2400" dirty="0">
                <a:latin typeface="微軟正黑體" panose="020B0604030504040204" pitchFamily="34" charset="-120"/>
                <a:ea typeface="微軟正黑體" panose="020B0604030504040204" pitchFamily="34" charset="-120"/>
              </a:rPr>
              <a:t>和</a:t>
            </a:r>
            <a:r>
              <a:rPr lang="en-US" altLang="zh-TW" sz="2400" dirty="0">
                <a:latin typeface="微軟正黑體" panose="020B0604030504040204" pitchFamily="34" charset="-120"/>
                <a:ea typeface="微軟正黑體" panose="020B0604030504040204" pitchFamily="34" charset="-120"/>
              </a:rPr>
              <a:t>500</a:t>
            </a:r>
            <a:r>
              <a:rPr lang="zh-TW" altLang="en-US" sz="2400" dirty="0">
                <a:latin typeface="微軟正黑體" panose="020B0604030504040204" pitchFamily="34" charset="-120"/>
                <a:ea typeface="微軟正黑體" panose="020B0604030504040204" pitchFamily="34" charset="-120"/>
              </a:rPr>
              <a:t>條米長的鄉村公路。</a:t>
            </a:r>
          </a:p>
        </p:txBody>
      </p:sp>
      <p:pic>
        <p:nvPicPr>
          <p:cNvPr id="5" name="Picture 2" descr="https://ars.els-cdn.com/content/image/1-s2.0-S1369847818306594-gr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6224" y="1107805"/>
            <a:ext cx="6612369" cy="3474134"/>
          </a:xfrm>
          <a:prstGeom prst="rect">
            <a:avLst/>
          </a:prstGeom>
          <a:noFill/>
          <a:extLst>
            <a:ext uri="{909E8E84-426E-40DD-AFC4-6F175D3DCCD1}">
              <a14:hiddenFill xmlns:a14="http://schemas.microsoft.com/office/drawing/2010/main">
                <a:solidFill>
                  <a:srgbClr val="FFFFFF"/>
                </a:solidFill>
              </a14:hiddenFill>
            </a:ext>
          </a:extLst>
        </p:spPr>
      </p:pic>
      <p:sp>
        <p:nvSpPr>
          <p:cNvPr id="10" name="矩形 9"/>
          <p:cNvSpPr/>
          <p:nvPr/>
        </p:nvSpPr>
        <p:spPr>
          <a:xfrm>
            <a:off x="509585" y="5046691"/>
            <a:ext cx="6281739" cy="923330"/>
          </a:xfrm>
          <a:prstGeom prst="rect">
            <a:avLst/>
          </a:prstGeom>
        </p:spPr>
        <p:txBody>
          <a:bodyPr wrap="square">
            <a:spAutoFit/>
          </a:bodyPr>
          <a:lstStyle/>
          <a:p>
            <a:r>
              <a:rPr lang="en-US" altLang="zh-TW" dirty="0">
                <a:latin typeface="微軟正黑體" panose="020B0604030504040204" pitchFamily="34" charset="-120"/>
                <a:ea typeface="微軟正黑體" panose="020B0604030504040204" pitchFamily="34" charset="-120"/>
              </a:rPr>
              <a:t>(2)</a:t>
            </a:r>
            <a:r>
              <a:rPr lang="zh-TW" altLang="en-US" dirty="0">
                <a:latin typeface="微軟正黑體" panose="020B0604030504040204" pitchFamily="34" charset="-120"/>
                <a:ea typeface="微軟正黑體" panose="020B0604030504040204" pitchFamily="34" charset="-120"/>
              </a:rPr>
              <a:t>在十字路口遇到紅燈時停車，</a:t>
            </a:r>
            <a:r>
              <a:rPr lang="en-US" altLang="zh-TW" dirty="0">
                <a:latin typeface="微軟正黑體" panose="020B0604030504040204" pitchFamily="34" charset="-120"/>
                <a:ea typeface="微軟正黑體" panose="020B0604030504040204" pitchFamily="34" charset="-120"/>
              </a:rPr>
              <a:t>(3)</a:t>
            </a:r>
            <a:r>
              <a:rPr lang="zh-TW" altLang="en-US" dirty="0">
                <a:latin typeface="微軟正黑體" panose="020B0604030504040204" pitchFamily="34" charset="-120"/>
                <a:ea typeface="微軟正黑體" panose="020B0604030504040204" pitchFamily="34" charset="-120"/>
              </a:rPr>
              <a:t>超車，</a:t>
            </a:r>
            <a:r>
              <a:rPr lang="en-US" altLang="zh-TW" dirty="0">
                <a:latin typeface="微軟正黑體" panose="020B0604030504040204" pitchFamily="34" charset="-120"/>
                <a:ea typeface="微軟正黑體" panose="020B0604030504040204" pitchFamily="34" charset="-120"/>
              </a:rPr>
              <a:t>(4</a:t>
            </a:r>
            <a:r>
              <a:rPr lang="en-US" altLang="zh-TW" dirty="0" smtClean="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 迴旋，</a:t>
            </a:r>
            <a:endParaRPr lang="en-US" altLang="zh-TW" dirty="0" smtClean="0">
              <a:latin typeface="微軟正黑體" panose="020B0604030504040204" pitchFamily="34" charset="-120"/>
              <a:ea typeface="微軟正黑體" panose="020B0604030504040204" pitchFamily="34" charset="-120"/>
            </a:endParaRPr>
          </a:p>
          <a:p>
            <a:r>
              <a:rPr lang="en-US" altLang="zh-TW" dirty="0" smtClean="0">
                <a:latin typeface="微軟正黑體" panose="020B0604030504040204" pitchFamily="34" charset="-120"/>
                <a:ea typeface="微軟正黑體" panose="020B0604030504040204" pitchFamily="34" charset="-120"/>
              </a:rPr>
              <a:t>(</a:t>
            </a:r>
            <a:r>
              <a:rPr lang="en-US" altLang="zh-TW" dirty="0">
                <a:latin typeface="微軟正黑體" panose="020B0604030504040204" pitchFamily="34" charset="-120"/>
                <a:ea typeface="微軟正黑體" panose="020B0604030504040204" pitchFamily="34" charset="-120"/>
              </a:rPr>
              <a:t>5)</a:t>
            </a:r>
            <a:r>
              <a:rPr lang="zh-TW" altLang="en-US" dirty="0">
                <a:latin typeface="微軟正黑體" panose="020B0604030504040204" pitchFamily="34" charset="-120"/>
                <a:ea typeface="微軟正黑體" panose="020B0604030504040204" pitchFamily="34" charset="-120"/>
              </a:rPr>
              <a:t>在</a:t>
            </a:r>
            <a:r>
              <a:rPr lang="zh-TW" altLang="en-US" dirty="0" smtClean="0">
                <a:latin typeface="微軟正黑體" panose="020B0604030504040204" pitchFamily="34" charset="-120"/>
                <a:ea typeface="微軟正黑體" panose="020B0604030504040204" pitchFamily="34" charset="-120"/>
              </a:rPr>
              <a:t>人行道遇行人</a:t>
            </a:r>
            <a:r>
              <a:rPr lang="zh-TW" altLang="en-US" dirty="0">
                <a:latin typeface="微軟正黑體" panose="020B0604030504040204" pitchFamily="34" charset="-120"/>
                <a:ea typeface="微軟正黑體" panose="020B0604030504040204" pitchFamily="34" charset="-120"/>
              </a:rPr>
              <a:t>停車，</a:t>
            </a:r>
            <a:r>
              <a:rPr lang="en-US" altLang="zh-TW" dirty="0">
                <a:latin typeface="微軟正黑體" panose="020B0604030504040204" pitchFamily="34" charset="-120"/>
                <a:ea typeface="微軟正黑體" panose="020B0604030504040204" pitchFamily="34" charset="-120"/>
              </a:rPr>
              <a:t>(6)</a:t>
            </a:r>
            <a:r>
              <a:rPr lang="zh-TW" altLang="en-US" dirty="0">
                <a:latin typeface="微軟正黑體" panose="020B0604030504040204" pitchFamily="34" charset="-120"/>
                <a:ea typeface="微軟正黑體" panose="020B0604030504040204" pitchFamily="34" charset="-120"/>
              </a:rPr>
              <a:t>掉頭，</a:t>
            </a:r>
            <a:r>
              <a:rPr lang="en-US" altLang="zh-TW" dirty="0">
                <a:latin typeface="微軟正黑體" panose="020B0604030504040204" pitchFamily="34" charset="-120"/>
                <a:ea typeface="微軟正黑體" panose="020B0604030504040204" pitchFamily="34" charset="-120"/>
              </a:rPr>
              <a:t>(7</a:t>
            </a:r>
            <a:r>
              <a:rPr lang="en-US" altLang="zh-TW" dirty="0" smtClean="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經過</a:t>
            </a:r>
            <a:r>
              <a:rPr lang="zh-TW" altLang="en-US" dirty="0">
                <a:latin typeface="微軟正黑體" panose="020B0604030504040204" pitchFamily="34" charset="-120"/>
                <a:ea typeface="微軟正黑體" panose="020B0604030504040204" pitchFamily="34" charset="-120"/>
              </a:rPr>
              <a:t>自行車手</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同車道</a:t>
            </a:r>
            <a:r>
              <a:rPr lang="en-US" altLang="zh-TW" dirty="0">
                <a:latin typeface="微軟正黑體" panose="020B0604030504040204" pitchFamily="34" charset="-120"/>
                <a:ea typeface="微軟正黑體" panose="020B0604030504040204" pitchFamily="34" charset="-120"/>
              </a:rPr>
              <a:t>) </a:t>
            </a:r>
            <a:r>
              <a:rPr lang="zh-TW" altLang="en-US" dirty="0">
                <a:latin typeface="微軟正黑體" panose="020B0604030504040204" pitchFamily="34" charset="-120"/>
                <a:ea typeface="微軟正黑體" panose="020B0604030504040204" pitchFamily="34" charset="-120"/>
              </a:rPr>
              <a:t>，</a:t>
            </a:r>
            <a:r>
              <a:rPr lang="en-US" altLang="zh-TW" dirty="0">
                <a:latin typeface="微軟正黑體" panose="020B0604030504040204" pitchFamily="34" charset="-120"/>
                <a:ea typeface="微軟正黑體" panose="020B0604030504040204" pitchFamily="34" charset="-120"/>
              </a:rPr>
              <a:t>(8</a:t>
            </a:r>
            <a:r>
              <a:rPr lang="en-US" altLang="zh-TW" dirty="0" smtClean="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超車</a:t>
            </a:r>
            <a:r>
              <a:rPr lang="en-US" altLang="zh-TW" dirty="0" smtClean="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對向車道</a:t>
            </a:r>
            <a:r>
              <a:rPr lang="en-US" altLang="zh-TW" dirty="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a:t>
            </a:r>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6729990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5375</TotalTime>
  <Words>2625</Words>
  <Application>Microsoft Office PowerPoint</Application>
  <PresentationFormat>寬螢幕</PresentationFormat>
  <Paragraphs>217</Paragraphs>
  <Slides>25</Slides>
  <Notes>16</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25</vt:i4>
      </vt:variant>
    </vt:vector>
  </HeadingPairs>
  <TitlesOfParts>
    <vt:vector size="32" baseType="lpstr">
      <vt:lpstr>微軟正黑體</vt:lpstr>
      <vt:lpstr>新細明體</vt:lpstr>
      <vt:lpstr>Arial</vt:lpstr>
      <vt:lpstr>Calibri</vt:lpstr>
      <vt:lpstr>Calibri Light</vt:lpstr>
      <vt:lpstr>Wingdings</vt:lpstr>
      <vt:lpstr>Office 佈景主題</vt:lpstr>
      <vt:lpstr>探索自動駕駛風格作為信任信息的來源Exploring automated vehicle driving styles  as a source of trust information</vt:lpstr>
      <vt:lpstr>簡介</vt:lpstr>
      <vt:lpstr>簡介</vt:lpstr>
      <vt:lpstr>簡介</vt:lpstr>
      <vt:lpstr>Methods- Participants</vt:lpstr>
      <vt:lpstr>Equipment</vt:lpstr>
      <vt:lpstr>駕駛風格</vt:lpstr>
      <vt:lpstr>PowerPoint 簡報</vt:lpstr>
      <vt:lpstr>PowerPoint 簡報</vt:lpstr>
      <vt:lpstr>PowerPoint 簡報</vt:lpstr>
      <vt:lpstr>PowerPoint 簡報</vt:lpstr>
      <vt:lpstr>PowerPoint 簡報</vt:lpstr>
      <vt:lpstr>PowerPoint 簡報</vt:lpstr>
      <vt:lpstr>Analysis</vt:lpstr>
      <vt:lpstr>圖3.信任曲線示例</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車輛設計方法： 深入審核以了解年長駕駛員的需求</dc:title>
  <dc:creator>user</dc:creator>
  <cp:lastModifiedBy>Microsoft 帳戶</cp:lastModifiedBy>
  <cp:revision>513</cp:revision>
  <dcterms:created xsi:type="dcterms:W3CDTF">2020-10-05T14:04:08Z</dcterms:created>
  <dcterms:modified xsi:type="dcterms:W3CDTF">2021-05-06T05:59:40Z</dcterms:modified>
</cp:coreProperties>
</file>